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20"/>
  </p:notesMasterIdLst>
  <p:handoutMasterIdLst>
    <p:handoutMasterId r:id="rId21"/>
  </p:handoutMasterIdLst>
  <p:sldIdLst>
    <p:sldId id="256" r:id="rId2"/>
    <p:sldId id="258" r:id="rId3"/>
    <p:sldId id="259" r:id="rId4"/>
    <p:sldId id="260" r:id="rId5"/>
    <p:sldId id="261" r:id="rId6"/>
    <p:sldId id="264" r:id="rId7"/>
    <p:sldId id="265" r:id="rId8"/>
    <p:sldId id="266" r:id="rId9"/>
    <p:sldId id="267" r:id="rId10"/>
    <p:sldId id="268" r:id="rId11"/>
    <p:sldId id="269" r:id="rId12"/>
    <p:sldId id="270" r:id="rId13"/>
    <p:sldId id="271" r:id="rId14"/>
    <p:sldId id="273" r:id="rId15"/>
    <p:sldId id="272" r:id="rId16"/>
    <p:sldId id="343" r:id="rId17"/>
    <p:sldId id="340" r:id="rId18"/>
    <p:sldId id="341" r:id="rId19"/>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1086A5-0E42-ADB9-2491-88C3E546E489}"/>
              </a:ext>
            </a:extLst>
          </p:cNvPr>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02AEB741-381B-D80F-0832-32E2697664B1}"/>
              </a:ext>
            </a:extLst>
          </p:cNvPr>
          <p:cNvSpPr>
            <a:spLocks noGrp="1"/>
          </p:cNvSpPr>
          <p:nvPr>
            <p:ph type="dt" sz="quarter" idx="1"/>
          </p:nvPr>
        </p:nvSpPr>
        <p:spPr>
          <a:xfrm>
            <a:off x="4023094" y="1"/>
            <a:ext cx="3077739" cy="513429"/>
          </a:xfrm>
          <a:prstGeom prst="rect">
            <a:avLst/>
          </a:prstGeom>
        </p:spPr>
        <p:txBody>
          <a:bodyPr vert="horz" lIns="99037" tIns="49520" rIns="99037" bIns="49520" rtlCol="0"/>
          <a:lstStyle>
            <a:lvl1pPr algn="r">
              <a:defRPr sz="1300"/>
            </a:lvl1pPr>
          </a:lstStyle>
          <a:p>
            <a:r>
              <a:rPr lang="en-US" sz="1000">
                <a:latin typeface="Arial" panose="020B0604020202020204" pitchFamily="34" charset="0"/>
                <a:cs typeface="Arial" panose="020B0604020202020204" pitchFamily="34" charset="0"/>
              </a:rPr>
              <a:t>11/24/2024 am</a:t>
            </a:r>
          </a:p>
        </p:txBody>
      </p:sp>
      <p:sp>
        <p:nvSpPr>
          <p:cNvPr id="4" name="Footer Placeholder 3">
            <a:extLst>
              <a:ext uri="{FF2B5EF4-FFF2-40B4-BE49-F238E27FC236}">
                <a16:creationId xmlns:a16="http://schemas.microsoft.com/office/drawing/2014/main" id="{7123F068-DA35-C898-802E-38D2C5A324FF}"/>
              </a:ext>
            </a:extLst>
          </p:cNvPr>
          <p:cNvSpPr>
            <a:spLocks noGrp="1"/>
          </p:cNvSpPr>
          <p:nvPr>
            <p:ph type="ftr" sz="quarter" idx="2"/>
          </p:nvPr>
        </p:nvSpPr>
        <p:spPr>
          <a:xfrm>
            <a:off x="0" y="9719600"/>
            <a:ext cx="3077739" cy="513428"/>
          </a:xfrm>
          <a:prstGeom prst="rect">
            <a:avLst/>
          </a:prstGeom>
        </p:spPr>
        <p:txBody>
          <a:bodyPr vert="horz" lIns="99037" tIns="49520" rIns="99037" bIns="49520"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824C31D0-9657-176D-7379-F03365811E83}"/>
              </a:ext>
            </a:extLst>
          </p:cNvPr>
          <p:cNvSpPr>
            <a:spLocks noGrp="1"/>
          </p:cNvSpPr>
          <p:nvPr>
            <p:ph type="sldNum" sz="quarter" idx="3"/>
          </p:nvPr>
        </p:nvSpPr>
        <p:spPr>
          <a:xfrm>
            <a:off x="4023094" y="9719600"/>
            <a:ext cx="3077739" cy="513428"/>
          </a:xfrm>
          <a:prstGeom prst="rect">
            <a:avLst/>
          </a:prstGeom>
        </p:spPr>
        <p:txBody>
          <a:bodyPr vert="horz" lIns="99037" tIns="49520" rIns="99037" bIns="49520" rtlCol="0" anchor="b"/>
          <a:lstStyle>
            <a:lvl1pPr algn="r">
              <a:defRPr sz="1300"/>
            </a:lvl1pPr>
          </a:lstStyle>
          <a:p>
            <a:fld id="{6AA984E0-2A4D-411A-A7E9-1CE0DF0CBBCC}"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451139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37" tIns="49520" rIns="99037" bIns="49520" rtlCol="0"/>
          <a:lstStyle>
            <a:lvl1pPr algn="l">
              <a:defRPr sz="1300"/>
            </a:lvl1pPr>
          </a:lstStyle>
          <a:p>
            <a:endParaRPr lang="en-US"/>
          </a:p>
        </p:txBody>
      </p:sp>
      <p:sp>
        <p:nvSpPr>
          <p:cNvPr id="3" name="Date Placeholder 2"/>
          <p:cNvSpPr>
            <a:spLocks noGrp="1"/>
          </p:cNvSpPr>
          <p:nvPr>
            <p:ph type="dt" idx="1"/>
          </p:nvPr>
        </p:nvSpPr>
        <p:spPr>
          <a:xfrm>
            <a:off x="4023094" y="1"/>
            <a:ext cx="3077739" cy="513429"/>
          </a:xfrm>
          <a:prstGeom prst="rect">
            <a:avLst/>
          </a:prstGeom>
        </p:spPr>
        <p:txBody>
          <a:bodyPr vert="horz" lIns="99037" tIns="49520" rIns="99037" bIns="49520" rtlCol="0"/>
          <a:lstStyle>
            <a:lvl1pPr algn="r">
              <a:defRPr sz="1300"/>
            </a:lvl1pPr>
          </a:lstStyle>
          <a:p>
            <a:r>
              <a:rPr lang="en-US"/>
              <a:t>11/24/2024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37" tIns="49520" rIns="99037" bIns="49520"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37" tIns="49520" rIns="99037" bIns="495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600"/>
            <a:ext cx="3077739" cy="513428"/>
          </a:xfrm>
          <a:prstGeom prst="rect">
            <a:avLst/>
          </a:prstGeom>
        </p:spPr>
        <p:txBody>
          <a:bodyPr vert="horz" lIns="99037" tIns="49520" rIns="99037" bIns="49520"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4" y="9719600"/>
            <a:ext cx="3077739" cy="513428"/>
          </a:xfrm>
          <a:prstGeom prst="rect">
            <a:avLst/>
          </a:prstGeom>
        </p:spPr>
        <p:txBody>
          <a:bodyPr vert="horz" lIns="99037" tIns="49520" rIns="99037" bIns="49520" rtlCol="0" anchor="b"/>
          <a:lstStyle>
            <a:lvl1pPr algn="r">
              <a:defRPr sz="1300"/>
            </a:lvl1pPr>
          </a:lstStyle>
          <a:p>
            <a:fld id="{AB6CC2E5-6482-4519-96A2-455BBE8BFE5C}" type="slidenum">
              <a:rPr lang="en-US" smtClean="0"/>
              <a:t>‹#›</a:t>
            </a:fld>
            <a:endParaRPr lang="en-US"/>
          </a:p>
        </p:txBody>
      </p:sp>
    </p:spTree>
    <p:extLst>
      <p:ext uri="{BB962C8B-B14F-4D97-AF65-F5344CB8AC3E}">
        <p14:creationId xmlns:p14="http://schemas.microsoft.com/office/powerpoint/2010/main" val="1644013595"/>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374">
              <a:defRPr/>
            </a:pPr>
            <a:r>
              <a:rPr lang="en-US" dirty="0"/>
              <a:t>From: Jeremiah Cox, 84</a:t>
            </a:r>
            <a:r>
              <a:rPr lang="en-US" baseline="30000" dirty="0"/>
              <a:t>th</a:t>
            </a:r>
            <a:r>
              <a:rPr lang="en-US" dirty="0"/>
              <a:t> Street Church of Christ, presented August 13, 2024</a:t>
            </a:r>
          </a:p>
          <a:p>
            <a:endParaRPr lang="en-US" dirty="0"/>
          </a:p>
          <a:p>
            <a:r>
              <a:rPr lang="en-US" b="1" dirty="0"/>
              <a:t>Acts 20:6-7</a:t>
            </a:r>
            <a:r>
              <a:rPr lang="en-US" dirty="0"/>
              <a:t> – “6 but we sailed away from Philippi after the days of Unleavened Bread, and in five days we came to them at Troas, where we stayed for seven days. 7  On the first day of the week, when </a:t>
            </a:r>
            <a:r>
              <a:rPr lang="en-US" b="1" dirty="0"/>
              <a:t>we were gathered together to break bread</a:t>
            </a:r>
            <a:r>
              <a:rPr lang="en-US" dirty="0"/>
              <a:t>, Paul talked with them, intending to depart on the next day, and he prolonged his speech until midnight.”</a:t>
            </a:r>
          </a:p>
        </p:txBody>
      </p:sp>
      <p:sp>
        <p:nvSpPr>
          <p:cNvPr id="4" name="Slide Number Placeholder 3"/>
          <p:cNvSpPr>
            <a:spLocks noGrp="1"/>
          </p:cNvSpPr>
          <p:nvPr>
            <p:ph type="sldNum" sz="quarter" idx="5"/>
          </p:nvPr>
        </p:nvSpPr>
        <p:spPr/>
        <p:txBody>
          <a:bodyPr/>
          <a:lstStyle/>
          <a:p>
            <a:fld id="{AB6CC2E5-6482-4519-96A2-455BBE8BFE5C}" type="slidenum">
              <a:rPr lang="en-US" smtClean="0"/>
              <a:t>1</a:t>
            </a:fld>
            <a:endParaRPr lang="en-US"/>
          </a:p>
        </p:txBody>
      </p:sp>
      <p:sp>
        <p:nvSpPr>
          <p:cNvPr id="5" name="Date Placeholder 4">
            <a:extLst>
              <a:ext uri="{FF2B5EF4-FFF2-40B4-BE49-F238E27FC236}">
                <a16:creationId xmlns:a16="http://schemas.microsoft.com/office/drawing/2014/main" id="{9E77D75E-333C-A0A7-CACB-9EE0BFF97AC9}"/>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6304508C-69E9-F4A7-4969-C0CD3C5CEBDF}"/>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706541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AC0515-89EA-BF28-3E89-30C3C945FFE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C7B853-A142-3D77-710B-DE619ED9A6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708687-9153-7D6A-B69B-24536FB29917}"/>
              </a:ext>
            </a:extLst>
          </p:cNvPr>
          <p:cNvSpPr>
            <a:spLocks noGrp="1"/>
          </p:cNvSpPr>
          <p:nvPr>
            <p:ph type="body" idx="1"/>
          </p:nvPr>
        </p:nvSpPr>
        <p:spPr/>
        <p:txBody>
          <a:bodyPr/>
          <a:lstStyle/>
          <a:p>
            <a:r>
              <a:rPr lang="en-US" b="1" dirty="0"/>
              <a:t>Colossians 2:1-2, 19</a:t>
            </a:r>
            <a:r>
              <a:rPr lang="en-US" dirty="0"/>
              <a:t> – “1 For I want you to know how great a struggle I have for you and for those at Laodicea and for all who have not seen me face to face, 2 that their hearts may be encouraged, being </a:t>
            </a:r>
            <a:r>
              <a:rPr lang="en-US" b="1" dirty="0"/>
              <a:t>knit together in love</a:t>
            </a:r>
            <a:r>
              <a:rPr lang="en-US" dirty="0"/>
              <a:t>, to reach all the riches of full assurance of understanding and the knowledge of God's mystery, which is Christ … 19 and not holding fast to the Head, from whom </a:t>
            </a:r>
            <a:r>
              <a:rPr lang="en-US" b="1" dirty="0"/>
              <a:t>the whole body, nourished and knit together</a:t>
            </a:r>
            <a:r>
              <a:rPr lang="en-US" dirty="0"/>
              <a:t> through its joints and ligaments, grows with a growth that is from God.”</a:t>
            </a:r>
          </a:p>
          <a:p>
            <a:endParaRPr lang="en-US" dirty="0"/>
          </a:p>
          <a:p>
            <a:r>
              <a:rPr lang="en-US" b="1" dirty="0"/>
              <a:t>Romans 12:4-5</a:t>
            </a:r>
            <a:r>
              <a:rPr lang="en-US" dirty="0"/>
              <a:t> – “4 For as in one body we have many members, and the members do not all have the same function, 5 so we, though many, are one body in Christ, and individually </a:t>
            </a:r>
            <a:r>
              <a:rPr lang="en-US" b="1" dirty="0"/>
              <a:t>members one of another</a:t>
            </a:r>
            <a:r>
              <a:rPr lang="en-US" dirty="0"/>
              <a:t>.”</a:t>
            </a:r>
          </a:p>
          <a:p>
            <a:endParaRPr lang="en-US" dirty="0"/>
          </a:p>
          <a:p>
            <a:r>
              <a:rPr lang="en-US" b="1" dirty="0"/>
              <a:t>I Corinthians 11:17-19, 33</a:t>
            </a:r>
            <a:r>
              <a:rPr lang="en-US" dirty="0"/>
              <a:t> – “17 But in the following instructions I do not commend you, because </a:t>
            </a:r>
            <a:r>
              <a:rPr lang="en-US" b="1" dirty="0"/>
              <a:t>when you come together</a:t>
            </a:r>
            <a:r>
              <a:rPr lang="en-US" dirty="0"/>
              <a:t> it is not for the better but for the worse. 18 For, in the first place, </a:t>
            </a:r>
            <a:r>
              <a:rPr lang="en-US" b="1" dirty="0"/>
              <a:t>when you come together as a church</a:t>
            </a:r>
            <a:r>
              <a:rPr lang="en-US" dirty="0"/>
              <a:t>, I hear that there are divisions among you. And I believe it in part,  19 for there must be factions among you in order that those who are genuine among you may be recognized … 33 So then, my brothers, </a:t>
            </a:r>
            <a:r>
              <a:rPr lang="en-US" b="1" dirty="0"/>
              <a:t>when you come together</a:t>
            </a:r>
            <a:r>
              <a:rPr lang="en-US" dirty="0"/>
              <a:t> to eat, wait for one another”</a:t>
            </a:r>
          </a:p>
        </p:txBody>
      </p:sp>
      <p:sp>
        <p:nvSpPr>
          <p:cNvPr id="4" name="Slide Number Placeholder 3">
            <a:extLst>
              <a:ext uri="{FF2B5EF4-FFF2-40B4-BE49-F238E27FC236}">
                <a16:creationId xmlns:a16="http://schemas.microsoft.com/office/drawing/2014/main" id="{17CF33C7-9173-3B88-E061-477B37C631CB}"/>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2B3192E0-F858-B58C-73E7-03EAFB1EA5CF}"/>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5860B942-43B3-D589-C908-DD0E0AC4143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9782261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A5C44B-909F-DE87-3004-370326B0CA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1929886-6230-8D90-4661-412004CB67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76EA449-518F-E41D-6F12-A69CD26845E6}"/>
              </a:ext>
            </a:extLst>
          </p:cNvPr>
          <p:cNvSpPr>
            <a:spLocks noGrp="1"/>
          </p:cNvSpPr>
          <p:nvPr>
            <p:ph type="body" idx="1"/>
          </p:nvPr>
        </p:nvSpPr>
        <p:spPr/>
        <p:txBody>
          <a:bodyPr/>
          <a:lstStyle/>
          <a:p>
            <a:r>
              <a:rPr lang="en-US" b="1" dirty="0"/>
              <a:t>Judges 2:10-13</a:t>
            </a:r>
            <a:r>
              <a:rPr lang="en-US" dirty="0"/>
              <a:t> – “10 And all that generation also were gathered to their fathers. And there arose another generation after them who </a:t>
            </a:r>
            <a:r>
              <a:rPr lang="en-US" b="1" dirty="0"/>
              <a:t>did not know the Lord</a:t>
            </a:r>
            <a:r>
              <a:rPr lang="en-US" dirty="0"/>
              <a:t> or the work that he had done for Israel. 11  And the people of Israel did what was evil in the sight of the Lord and served the Baals. 12  And they abandoned the Lord, the God of their fathers, who had brought them out of the land of Egypt. They went after other gods, from among the gods of the peoples who were around them, and bowed down to them. And they provoked the Lord to anger.”</a:t>
            </a:r>
          </a:p>
          <a:p>
            <a:endParaRPr lang="en-US" dirty="0"/>
          </a:p>
          <a:p>
            <a:r>
              <a:rPr lang="en-US" b="1" dirty="0"/>
              <a:t>Judges 21:25</a:t>
            </a:r>
            <a:r>
              <a:rPr lang="en-US" dirty="0"/>
              <a:t> – “In those days there was no king in Israel. </a:t>
            </a:r>
            <a:r>
              <a:rPr lang="en-US" b="1" dirty="0"/>
              <a:t>Everyone did what was right in his own eyes</a:t>
            </a:r>
            <a:r>
              <a:rPr lang="en-US" dirty="0"/>
              <a:t>.”</a:t>
            </a:r>
          </a:p>
          <a:p>
            <a:endParaRPr lang="en-US" dirty="0"/>
          </a:p>
          <a:p>
            <a:r>
              <a:rPr lang="en-US" b="1" dirty="0"/>
              <a:t>Jeremiah 5:30-31</a:t>
            </a:r>
            <a:r>
              <a:rPr lang="en-US" dirty="0"/>
              <a:t> – “30 An appalling and horrible thing has happened in the land: 31  the prophets prophesy falsely, and the priests rule at their direction;  my people love to have it so, but </a:t>
            </a:r>
            <a:r>
              <a:rPr lang="en-US" b="1" dirty="0"/>
              <a:t>what will you do when the end comes?</a:t>
            </a:r>
            <a:r>
              <a:rPr lang="en-US" dirty="0"/>
              <a:t>”</a:t>
            </a:r>
          </a:p>
          <a:p>
            <a:endParaRPr lang="en-US" dirty="0"/>
          </a:p>
          <a:p>
            <a:r>
              <a:rPr lang="en-US" b="1" dirty="0"/>
              <a:t>Jeremiah 6:14-17</a:t>
            </a:r>
            <a:r>
              <a:rPr lang="en-US" dirty="0"/>
              <a:t> – “14 They have healed the wound of my people lightly, saying, 'Peace, peace,’  when there is no peace. 15  Were they ashamed when they committed abomination? No, they were not at all ashamed; they did not know how to blush. Therefore </a:t>
            </a:r>
            <a:r>
              <a:rPr lang="en-US" b="1" dirty="0"/>
              <a:t>they shall fall</a:t>
            </a:r>
            <a:r>
              <a:rPr lang="en-US" dirty="0"/>
              <a:t> among those who fall;  at the time that I punish them, </a:t>
            </a:r>
            <a:r>
              <a:rPr lang="en-US" b="1" dirty="0"/>
              <a:t>they shall be overthrown</a:t>
            </a:r>
            <a:r>
              <a:rPr lang="en-US" dirty="0"/>
              <a:t>, says the Lord. 16 Thus says the Lord: ‘Stand by the roads, and look, and </a:t>
            </a:r>
            <a:r>
              <a:rPr lang="en-US" b="1" dirty="0"/>
              <a:t>ask for the ancient paths</a:t>
            </a:r>
            <a:r>
              <a:rPr lang="en-US" dirty="0"/>
              <a:t>, where the good way is; and walk in it,  and find rest for your souls.’ But they said, 'We will not walk in it.’ 17  I set watchmen over you, saying, 'Pay attention to the sound of the trumpet!’ But they said, 'We will not pay attention.’”</a:t>
            </a:r>
          </a:p>
        </p:txBody>
      </p:sp>
      <p:sp>
        <p:nvSpPr>
          <p:cNvPr id="4" name="Slide Number Placeholder 3">
            <a:extLst>
              <a:ext uri="{FF2B5EF4-FFF2-40B4-BE49-F238E27FC236}">
                <a16:creationId xmlns:a16="http://schemas.microsoft.com/office/drawing/2014/main" id="{D2676CD2-8B0F-E9D2-3509-DF4142569B85}"/>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11</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8F01D3D-343C-95E1-9A5C-7CB9BF5EC0A4}"/>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A634927F-B587-388D-3B78-F8E90E872A7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650602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AC493-D960-1826-1750-DD7DD9DFC91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37E782A-9113-0F5E-2230-A8E22F0691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E00BF6-0767-B7A3-7E00-2150691EC64D}"/>
              </a:ext>
            </a:extLst>
          </p:cNvPr>
          <p:cNvSpPr>
            <a:spLocks noGrp="1"/>
          </p:cNvSpPr>
          <p:nvPr>
            <p:ph type="body" idx="1"/>
          </p:nvPr>
        </p:nvSpPr>
        <p:spPr/>
        <p:txBody>
          <a:bodyPr/>
          <a:lstStyle/>
          <a:p>
            <a:r>
              <a:rPr lang="en-US" b="1" dirty="0"/>
              <a:t>Psalms 96:7-9</a:t>
            </a:r>
            <a:r>
              <a:rPr lang="en-US" dirty="0"/>
              <a:t> – “7 Ascribe to the Lord, O families of the peoples,  ascribe to the Lord glory and strength! 8 Ascribe to the Lord the glory due his name; bring an offering, and come into his courts! 9 </a:t>
            </a:r>
            <a:r>
              <a:rPr lang="en-US" b="1" dirty="0"/>
              <a:t>Worship the Lord in the splendor of holiness</a:t>
            </a:r>
            <a:r>
              <a:rPr lang="en-US" dirty="0"/>
              <a:t>; tremble before him, all the earth!”</a:t>
            </a:r>
          </a:p>
          <a:p>
            <a:endParaRPr lang="en-US" dirty="0"/>
          </a:p>
          <a:p>
            <a:r>
              <a:rPr lang="en-US" b="1" dirty="0"/>
              <a:t>Hebrews 3:12-14</a:t>
            </a:r>
            <a:r>
              <a:rPr lang="en-US" dirty="0"/>
              <a:t> – “12 Take care, brothers, lest there be in any of you an evil, unbelieving heart, </a:t>
            </a:r>
            <a:r>
              <a:rPr lang="en-US" b="1" dirty="0"/>
              <a:t>leading you to fall away</a:t>
            </a:r>
            <a:r>
              <a:rPr lang="en-US" dirty="0"/>
              <a:t> from the living God. 13 But exhort one another every day, as long as it is called ‘today,’ that none of you may be hardened by the deceitfulness of sin. 14 For we share in Christ, if indeed we hold our original confidence firm to the end.”</a:t>
            </a:r>
          </a:p>
          <a:p>
            <a:endParaRPr lang="en-US" dirty="0"/>
          </a:p>
          <a:p>
            <a:r>
              <a:rPr lang="en-US" b="1" dirty="0"/>
              <a:t>Hebrews 10:24-25</a:t>
            </a:r>
            <a:r>
              <a:rPr lang="en-US" dirty="0"/>
              <a:t> – “24 And let us consider how to </a:t>
            </a:r>
            <a:r>
              <a:rPr lang="en-US" b="1" dirty="0"/>
              <a:t>stir up one another to love and good works</a:t>
            </a:r>
            <a:r>
              <a:rPr lang="en-US" dirty="0"/>
              <a:t>, 25  not neglecting to meet together, as is the habit of some, but encouraging one another, and all the more as you see the Day drawing near.”</a:t>
            </a:r>
          </a:p>
          <a:p>
            <a:endParaRPr lang="en-US" dirty="0"/>
          </a:p>
          <a:p>
            <a:r>
              <a:rPr lang="en-US" b="1" dirty="0"/>
              <a:t>I Thessalonians 5:14-15</a:t>
            </a:r>
            <a:r>
              <a:rPr lang="en-US" dirty="0"/>
              <a:t> – “14 And we urge you, brothers, admonish the idle, encourage the fainthearted, help the weak, be patient with them all. 15 See that no one repays anyone evil for evil, but always seek to do good to one another and to everyone.”</a:t>
            </a:r>
          </a:p>
        </p:txBody>
      </p:sp>
      <p:sp>
        <p:nvSpPr>
          <p:cNvPr id="4" name="Slide Number Placeholder 3">
            <a:extLst>
              <a:ext uri="{FF2B5EF4-FFF2-40B4-BE49-F238E27FC236}">
                <a16:creationId xmlns:a16="http://schemas.microsoft.com/office/drawing/2014/main" id="{889288B8-C62B-0235-5908-73E2AA20BA4A}"/>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12</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A333C7DF-2E43-7DF9-1A0B-C6763B292E7B}"/>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0C7214C5-25B2-7C66-F058-956EFC6CF57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69292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8A4C86-F91C-475B-981E-3DDEC3B80D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C299C7E-1E05-77AE-622A-DAA2052EB3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CB7979-E6B9-8216-0764-214AD6AF2DC6}"/>
              </a:ext>
            </a:extLst>
          </p:cNvPr>
          <p:cNvSpPr>
            <a:spLocks noGrp="1"/>
          </p:cNvSpPr>
          <p:nvPr>
            <p:ph type="body" idx="1"/>
          </p:nvPr>
        </p:nvSpPr>
        <p:spPr/>
        <p:txBody>
          <a:bodyPr/>
          <a:lstStyle/>
          <a:p>
            <a:r>
              <a:rPr lang="en-US" b="1" dirty="0"/>
              <a:t>I Thessalonians 5:19-22</a:t>
            </a:r>
            <a:r>
              <a:rPr lang="en-US" dirty="0"/>
              <a:t> – “19  Do not quench the Spirit. 20 Do not despise prophecies, 21 but </a:t>
            </a:r>
            <a:r>
              <a:rPr lang="en-US" b="1" dirty="0"/>
              <a:t>test everything; hold fast</a:t>
            </a:r>
            <a:r>
              <a:rPr lang="en-US" dirty="0"/>
              <a:t> </a:t>
            </a:r>
            <a:r>
              <a:rPr lang="en-US" b="1" dirty="0"/>
              <a:t>what is good</a:t>
            </a:r>
            <a:r>
              <a:rPr lang="en-US" dirty="0"/>
              <a:t>. 22 Abstain from every form of evil.”</a:t>
            </a:r>
          </a:p>
          <a:p>
            <a:endParaRPr lang="en-US" dirty="0"/>
          </a:p>
          <a:p>
            <a:r>
              <a:rPr lang="en-US" b="1" dirty="0"/>
              <a:t>Colossians 3:16</a:t>
            </a:r>
            <a:r>
              <a:rPr lang="en-US" dirty="0"/>
              <a:t> – “Let the word of Christ dwell in you richly, </a:t>
            </a:r>
            <a:r>
              <a:rPr lang="en-US" b="1" dirty="0"/>
              <a:t>teaching and admonishing one another</a:t>
            </a:r>
            <a:r>
              <a:rPr lang="en-US" dirty="0"/>
              <a:t> in all wisdom, singing psalms and hymns and spiritual songs, with thankfulness in your hearts to God.”</a:t>
            </a:r>
          </a:p>
          <a:p>
            <a:endParaRPr lang="en-US" dirty="0"/>
          </a:p>
          <a:p>
            <a:r>
              <a:rPr lang="en-US" b="1" dirty="0"/>
              <a:t>Ephesians 5:19</a:t>
            </a:r>
            <a:r>
              <a:rPr lang="en-US" dirty="0"/>
              <a:t> – “</a:t>
            </a:r>
            <a:r>
              <a:rPr lang="en-US" b="1" dirty="0"/>
              <a:t>speaking one to another</a:t>
            </a:r>
            <a:r>
              <a:rPr lang="en-US" dirty="0"/>
              <a:t> in psalms and hymns and spiritual songs, singing and </a:t>
            </a:r>
            <a:r>
              <a:rPr lang="en-US" b="1" dirty="0"/>
              <a:t>making melody with your heart</a:t>
            </a:r>
            <a:r>
              <a:rPr lang="en-US" dirty="0"/>
              <a:t> to the Lord” (</a:t>
            </a:r>
            <a:r>
              <a:rPr lang="en-US" b="1" dirty="0"/>
              <a:t>ASV</a:t>
            </a:r>
            <a:r>
              <a:rPr lang="en-US" dirty="0"/>
              <a:t>)</a:t>
            </a:r>
          </a:p>
          <a:p>
            <a:endParaRPr lang="en-US" dirty="0"/>
          </a:p>
          <a:p>
            <a:r>
              <a:rPr lang="en-US" b="1" dirty="0"/>
              <a:t>Titus 2:11-15</a:t>
            </a:r>
            <a:r>
              <a:rPr lang="en-US" dirty="0"/>
              <a:t> – “11 For </a:t>
            </a:r>
            <a:r>
              <a:rPr lang="en-US" b="1" dirty="0"/>
              <a:t>the grace of God has appeared, bringing salvation for all people,</a:t>
            </a:r>
            <a:r>
              <a:rPr lang="en-US" dirty="0"/>
              <a:t> 12 </a:t>
            </a:r>
            <a:r>
              <a:rPr lang="en-US" b="1" dirty="0"/>
              <a:t>training us</a:t>
            </a:r>
            <a:r>
              <a:rPr lang="en-US" dirty="0"/>
              <a:t> to renounce ungodliness and worldly passions, and to live self-controlled, upright, and godly lives in the present age, 13  waiting for our blessed hope, the appearing of the glory of our great God and Savior Jesus Christ, 14  who gave himself for us to redeem us from all lawlessness and to purify for himself a people for his own possession who are zealous for good works. 15 Declare these things; exhort and rebuke with all authority. Let no one disregard </a:t>
            </a:r>
            <a:r>
              <a:rPr lang="en-US" i="1" dirty="0"/>
              <a:t>(“despise” ASV)</a:t>
            </a:r>
            <a:r>
              <a:rPr lang="en-US" dirty="0"/>
              <a:t> you.”</a:t>
            </a:r>
          </a:p>
        </p:txBody>
      </p:sp>
      <p:sp>
        <p:nvSpPr>
          <p:cNvPr id="4" name="Slide Number Placeholder 3">
            <a:extLst>
              <a:ext uri="{FF2B5EF4-FFF2-40B4-BE49-F238E27FC236}">
                <a16:creationId xmlns:a16="http://schemas.microsoft.com/office/drawing/2014/main" id="{929FE999-C9AE-DA56-3A11-F50A0D9D408E}"/>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13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EF41860E-402E-2758-03CE-4692281939BB}"/>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6534627F-1899-9598-EC45-A321D4341FC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7108073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74971D-308F-C8BF-FB0D-9E00D5BEFC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F3492B-CD8B-F8DF-EFAA-04CF71B1453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C8A9D0-1C86-7246-11F0-391DEA57F6B7}"/>
              </a:ext>
            </a:extLst>
          </p:cNvPr>
          <p:cNvSpPr>
            <a:spLocks noGrp="1"/>
          </p:cNvSpPr>
          <p:nvPr>
            <p:ph type="body" idx="1"/>
          </p:nvPr>
        </p:nvSpPr>
        <p:spPr/>
        <p:txBody>
          <a:bodyPr/>
          <a:lstStyle/>
          <a:p>
            <a:r>
              <a:rPr lang="en-US" b="1" dirty="0"/>
              <a:t>Philippians 3:3</a:t>
            </a:r>
            <a:r>
              <a:rPr lang="en-US" dirty="0"/>
              <a:t> – “For we are the real circumcision, </a:t>
            </a:r>
            <a:r>
              <a:rPr lang="en-US" b="1" dirty="0"/>
              <a:t>who worship by the Spirit of God and glory in Christ Jesus</a:t>
            </a:r>
            <a:r>
              <a:rPr lang="en-US" dirty="0"/>
              <a:t> and put no confidence in the flesh”</a:t>
            </a:r>
          </a:p>
          <a:p>
            <a:endParaRPr lang="en-US" dirty="0"/>
          </a:p>
          <a:p>
            <a:pPr defTabSz="990374">
              <a:defRPr/>
            </a:pPr>
            <a:r>
              <a:rPr lang="en-US" b="1" dirty="0"/>
              <a:t>Hebrews 10:24-25</a:t>
            </a:r>
            <a:r>
              <a:rPr lang="en-US" dirty="0"/>
              <a:t> – “24 And let us consider how to </a:t>
            </a:r>
            <a:r>
              <a:rPr lang="en-US" b="1" dirty="0"/>
              <a:t>stir up one another to love and good works</a:t>
            </a:r>
            <a:r>
              <a:rPr lang="en-US" dirty="0"/>
              <a:t>, 25  not neglecting to meet together, as is the habit of some, but encouraging one another, and all the more as you see the Day drawing near.”</a:t>
            </a:r>
          </a:p>
          <a:p>
            <a:endParaRPr lang="en-US" dirty="0"/>
          </a:p>
          <a:p>
            <a:r>
              <a:rPr lang="en-US" b="1" dirty="0"/>
              <a:t>Ephesians 4:11-16</a:t>
            </a:r>
            <a:r>
              <a:rPr lang="en-US" dirty="0"/>
              <a:t> – “11 And he gave the apostles, the prophets, the evangelists, the pastors and teachers,  12  to equip the saints for the work of ministry, for building up the body of Christ, 13 until we all attain to the unity of the faith and of the knowledge of the Son of God, to mature manhood, to the measure of the stature of the fullness of Christ, 14 so that we may no longer be children, tossed to and fro by the waves and carried about by every wind of doctrine, by human cunning, by craftiness in deceitful schemes. 15 Rather, speaking the truth in love, we are to grow up in every way into him who is the head, into Christ, 16  from whom the whole body, joined and held together by every joint with which it is equipped, when each part is working properly, </a:t>
            </a:r>
            <a:r>
              <a:rPr lang="en-US" b="1" dirty="0"/>
              <a:t>makes the body grow</a:t>
            </a:r>
            <a:r>
              <a:rPr lang="en-US" dirty="0"/>
              <a:t> so that it builds itself up in love.”</a:t>
            </a:r>
          </a:p>
        </p:txBody>
      </p:sp>
      <p:sp>
        <p:nvSpPr>
          <p:cNvPr id="4" name="Slide Number Placeholder 3">
            <a:extLst>
              <a:ext uri="{FF2B5EF4-FFF2-40B4-BE49-F238E27FC236}">
                <a16:creationId xmlns:a16="http://schemas.microsoft.com/office/drawing/2014/main" id="{B4DB3DC3-32D1-3A1A-B577-735E6CBA5C15}"/>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14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6D119D7E-9ACA-D531-766C-BA0FC2A103A1}"/>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869B02D1-8E97-F4FC-1547-A4796031660B}"/>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861220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9003F-4D5D-D18D-71DB-7DBD6F8EA55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2B59BC-E6A1-6FF6-7E90-FC691FC75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5C7C61-F44C-92BF-9949-55266FAEF725}"/>
              </a:ext>
            </a:extLst>
          </p:cNvPr>
          <p:cNvSpPr>
            <a:spLocks noGrp="1"/>
          </p:cNvSpPr>
          <p:nvPr>
            <p:ph type="body" idx="1"/>
          </p:nvPr>
        </p:nvSpPr>
        <p:spPr/>
        <p:txBody>
          <a:bodyPr/>
          <a:lstStyle/>
          <a:p>
            <a:r>
              <a:rPr lang="en-US" b="1" dirty="0"/>
              <a:t>Ephesians 4:11-16</a:t>
            </a:r>
            <a:r>
              <a:rPr lang="en-US" dirty="0"/>
              <a:t> – “11 And he gave the apostles, the prophets, the evangelists, the pastors and teachers,  12  to equip the saints for the work of ministry, for building up the body of Christ, 13 until we all attain to the unity of the faith and of the knowledge of the Son of God, to mature manhood, to the measure of the stature of the fullness of Christ, 14 so that we may no longer be children, tossed to and fro by the waves and carried about by every wind of doctrine, by human cunning, by craftiness in deceitful schemes. 15 Rather, speaking the truth in love, we are to grow up in every way into him who is the head, into Christ, 16  from whom the whole body, joined and held together by every joint with which it is equipped, when each part is working properly, </a:t>
            </a:r>
            <a:r>
              <a:rPr lang="en-US" b="1" dirty="0"/>
              <a:t>makes the body grow</a:t>
            </a:r>
            <a:r>
              <a:rPr lang="en-US" dirty="0"/>
              <a:t> so that it builds itself up in love.”</a:t>
            </a:r>
          </a:p>
          <a:p>
            <a:endParaRPr lang="en-US" dirty="0"/>
          </a:p>
          <a:p>
            <a:r>
              <a:rPr lang="en-US" b="1" dirty="0"/>
              <a:t>Psalms 95:1-7a</a:t>
            </a:r>
            <a:r>
              <a:rPr lang="en-US" dirty="0"/>
              <a:t> – “1 Oh come, let us sing to the Lord; let us make a joyful noise to the rock of our salvation! 2 Let us come into his presence with thanksgiving; let us make a joyful noise to him with songs of praise! 3 For the Lord is a great God, and a great King above all gods. 4 In his hand are the depths of the earth; the heights of the mountains are his also. 5 The sea is his, for he made it, and his hands formed the dry land. 6 </a:t>
            </a:r>
            <a:r>
              <a:rPr lang="en-US" b="1" dirty="0"/>
              <a:t>Oh come, let us worship</a:t>
            </a:r>
            <a:r>
              <a:rPr lang="en-US" dirty="0"/>
              <a:t> and bow down; let us kneel before the Lord, our Maker! 7 For he is our God, and we are the people of his pasture, and the sheep of his hand.”</a:t>
            </a:r>
          </a:p>
        </p:txBody>
      </p:sp>
      <p:sp>
        <p:nvSpPr>
          <p:cNvPr id="4" name="Slide Number Placeholder 3">
            <a:extLst>
              <a:ext uri="{FF2B5EF4-FFF2-40B4-BE49-F238E27FC236}">
                <a16:creationId xmlns:a16="http://schemas.microsoft.com/office/drawing/2014/main" id="{16AE6F53-9299-D5DE-624B-716FD5403906}"/>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15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D6726034-CA4A-4435-D3C2-7569170CC17F}"/>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4C043C16-4A02-FFBB-BB70-BF05F18BD2C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305567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a:t>
            </a:r>
            <a:r>
              <a:rPr lang="en-US" b="0" dirty="0"/>
              <a:t>, which is able to save your souls.”</a:t>
            </a:r>
          </a:p>
          <a:p>
            <a:endParaRPr lang="en-US" b="0" dirty="0"/>
          </a:p>
          <a:p>
            <a:r>
              <a:rPr lang="en-US" b="1" dirty="0"/>
              <a:t>Hebrews 11:6</a:t>
            </a:r>
            <a:r>
              <a:rPr lang="en-US" b="0" dirty="0"/>
              <a:t> – “And without faith it is impossible to please him, for whoever would draw near to God must </a:t>
            </a:r>
            <a:r>
              <a:rPr lang="en-US" b="1" dirty="0"/>
              <a:t>believe that he exists and that he rewards those who seek him</a:t>
            </a:r>
            <a:r>
              <a:rPr lang="en-US" b="0" dirty="0"/>
              <a:t>.”</a:t>
            </a:r>
          </a:p>
        </p:txBody>
      </p:sp>
      <p:sp>
        <p:nvSpPr>
          <p:cNvPr id="4" name="Slide Number Placeholder 3"/>
          <p:cNvSpPr>
            <a:spLocks noGrp="1"/>
          </p:cNvSpPr>
          <p:nvPr>
            <p:ph type="sldNum" sz="quarter" idx="5"/>
          </p:nvPr>
        </p:nvSpPr>
        <p:spPr/>
        <p:txBody>
          <a:bodyPr/>
          <a:lstStyle/>
          <a:p>
            <a:pPr defTabSz="2712534" fontAlgn="base">
              <a:spcBef>
                <a:spcPct val="0"/>
              </a:spcBef>
              <a:spcAft>
                <a:spcPct val="0"/>
              </a:spcAft>
              <a:defRPr/>
            </a:pPr>
            <a:fld id="{3AF42B02-11F3-4BD2-B2E3-53F42D06C240}" type="slidenum">
              <a:rPr lang="en-US" altLang="en-US" sz="3700">
                <a:solidFill>
                  <a:prstClr val="black"/>
                </a:solidFill>
                <a:latin typeface="Arial" panose="020B0604020202020204" pitchFamily="34" charset="0"/>
              </a:rPr>
              <a:pPr defTabSz="2712534" fontAlgn="base">
                <a:spcBef>
                  <a:spcPct val="0"/>
                </a:spcBef>
                <a:spcAft>
                  <a:spcPct val="0"/>
                </a:spcAft>
                <a:defRPr/>
              </a:pPr>
              <a:t>16</a:t>
            </a:fld>
            <a:endParaRPr lang="en-US" altLang="en-US" sz="37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712534" fontAlgn="base">
              <a:spcBef>
                <a:spcPct val="0"/>
              </a:spcBef>
              <a:spcAft>
                <a:spcPct val="0"/>
              </a:spcAft>
              <a:defRPr/>
            </a:pPr>
            <a:r>
              <a:rPr lang="en-US" altLang="en-US" sz="3700">
                <a:solidFill>
                  <a:prstClr val="black"/>
                </a:solidFill>
                <a:latin typeface="Arial" panose="020B0604020202020204" pitchFamily="34" charset="0"/>
              </a:rPr>
              <a:t>11/24/2024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712534" fontAlgn="base">
              <a:spcBef>
                <a:spcPct val="0"/>
              </a:spcBef>
              <a:spcAft>
                <a:spcPct val="0"/>
              </a:spcAft>
              <a:defRPr/>
            </a:pPr>
            <a:r>
              <a:rPr lang="en-US" altLang="en-US" sz="37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dirty="0"/>
              <a:t> – “</a:t>
            </a:r>
            <a:r>
              <a:rPr lang="en-US" b="1" dirty="0"/>
              <a:t>Repent</a:t>
            </a:r>
            <a:r>
              <a:rPr lang="en-US" dirty="0"/>
              <a:t> therefore, and </a:t>
            </a:r>
            <a:r>
              <a:rPr lang="en-US" b="1" dirty="0"/>
              <a:t>turn again</a:t>
            </a:r>
            <a:r>
              <a:rPr lang="en-US" dirty="0"/>
              <a:t>, that your sins may be blotted out”</a:t>
            </a:r>
            <a:endParaRPr lang="en-US" b="0" dirty="0"/>
          </a:p>
          <a:p>
            <a:endParaRPr lang="en-US" b="0" dirty="0"/>
          </a:p>
          <a:p>
            <a:r>
              <a:rPr lang="en-US" b="1" dirty="0"/>
              <a:t>Romans 10:9-10</a:t>
            </a:r>
            <a:r>
              <a:rPr lang="en-US" b="0" dirty="0"/>
              <a:t> – “9 because, if you </a:t>
            </a:r>
            <a:r>
              <a:rPr lang="en-US" b="1" dirty="0"/>
              <a:t>confess with your mouth</a:t>
            </a:r>
            <a:r>
              <a:rPr lang="en-US" b="0" dirty="0"/>
              <a:t>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2712534" fontAlgn="base">
              <a:spcBef>
                <a:spcPct val="0"/>
              </a:spcBef>
              <a:spcAft>
                <a:spcPct val="0"/>
              </a:spcAft>
              <a:defRPr/>
            </a:pPr>
            <a:fld id="{3AF42B02-11F3-4BD2-B2E3-53F42D06C240}" type="slidenum">
              <a:rPr lang="en-US" altLang="en-US" sz="3700">
                <a:latin typeface="Arial" panose="020B0604020202020204" pitchFamily="34" charset="0"/>
              </a:rPr>
              <a:pPr defTabSz="2712534" fontAlgn="base">
                <a:spcBef>
                  <a:spcPct val="0"/>
                </a:spcBef>
                <a:spcAft>
                  <a:spcPct val="0"/>
                </a:spcAft>
                <a:defRPr/>
              </a:pPr>
              <a:t>17</a:t>
            </a:fld>
            <a:endParaRPr lang="en-US" altLang="en-US" sz="3700">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2712534" fontAlgn="base">
              <a:spcBef>
                <a:spcPct val="0"/>
              </a:spcBef>
              <a:spcAft>
                <a:spcPct val="0"/>
              </a:spcAft>
              <a:defRPr/>
            </a:pPr>
            <a:r>
              <a:rPr lang="en-US" altLang="en-US" sz="3700">
                <a:latin typeface="Arial" panose="020B0604020202020204" pitchFamily="34" charset="0"/>
              </a:rPr>
              <a:t>11/24/2024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2712534" fontAlgn="base">
              <a:spcBef>
                <a:spcPct val="0"/>
              </a:spcBef>
              <a:spcAft>
                <a:spcPct val="0"/>
              </a:spcAft>
              <a:defRPr/>
            </a:pPr>
            <a:r>
              <a:rPr lang="en-US" altLang="en-US" sz="3700">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2:38</a:t>
            </a:r>
            <a:r>
              <a:rPr lang="en-US" dirty="0"/>
              <a:t> – “And Peter said to them, ‘Repent and </a:t>
            </a:r>
            <a:r>
              <a:rPr lang="en-US" b="1" dirty="0"/>
              <a:t>be baptized every one of you in the name of Jesus Christ for the forgiveness of your sins</a:t>
            </a:r>
            <a:r>
              <a:rPr lang="en-US" dirty="0"/>
              <a:t>, and you will receive the gift of the Holy Spirit.’”</a:t>
            </a:r>
          </a:p>
          <a:p>
            <a:endParaRPr lang="en-US" dirty="0"/>
          </a:p>
          <a:p>
            <a:pPr defTabSz="2505644">
              <a:defRPr/>
            </a:pPr>
            <a:r>
              <a:rPr lang="en-US" b="1" dirty="0"/>
              <a:t>Hebrews 3:12-14</a:t>
            </a:r>
            <a:r>
              <a:rPr lang="en-US" b="0" dirty="0"/>
              <a:t> – “12 Take care, brothers, lest there be in any of you an evil, unbelieving heart, leading you to </a:t>
            </a:r>
            <a:r>
              <a:rPr lang="en-US" b="1" dirty="0"/>
              <a:t>fall away from the living God</a:t>
            </a:r>
            <a:r>
              <a:rPr lang="en-US" b="0" dirty="0"/>
              <a:t>. 13 But exhort one another every day, as long as it is called ‘today, that none of you may be hardened by the deceitfulness of sin. 14 For we share in Christ, if indeed we </a:t>
            </a:r>
            <a:r>
              <a:rPr lang="en-US" b="1" dirty="0"/>
              <a:t>hold our original confidence firm to the end</a:t>
            </a:r>
            <a:r>
              <a:rPr lang="en-US" b="0" dirty="0"/>
              <a:t>.”</a:t>
            </a:r>
          </a:p>
        </p:txBody>
      </p:sp>
      <p:sp>
        <p:nvSpPr>
          <p:cNvPr id="4" name="Slide Number Placeholder 3"/>
          <p:cNvSpPr>
            <a:spLocks noGrp="1"/>
          </p:cNvSpPr>
          <p:nvPr>
            <p:ph type="sldNum" sz="quarter" idx="5"/>
          </p:nvPr>
        </p:nvSpPr>
        <p:spPr/>
        <p:txBody>
          <a:bodyPr/>
          <a:lstStyle/>
          <a:p>
            <a:pPr defTabSz="2712534" fontAlgn="base">
              <a:spcBef>
                <a:spcPct val="0"/>
              </a:spcBef>
              <a:spcAft>
                <a:spcPct val="0"/>
              </a:spcAft>
              <a:defRPr/>
            </a:pPr>
            <a:fld id="{3AF42B02-11F3-4BD2-B2E3-53F42D06C240}" type="slidenum">
              <a:rPr lang="en-US" altLang="en-US" sz="3700">
                <a:latin typeface="Arial" panose="020B0604020202020204" pitchFamily="34" charset="0"/>
              </a:rPr>
              <a:pPr defTabSz="2712534" fontAlgn="base">
                <a:spcBef>
                  <a:spcPct val="0"/>
                </a:spcBef>
                <a:spcAft>
                  <a:spcPct val="0"/>
                </a:spcAft>
                <a:defRPr/>
              </a:pPr>
              <a:t>18</a:t>
            </a:fld>
            <a:endParaRPr lang="en-US" altLang="en-US" sz="3700">
              <a:latin typeface="Arial" panose="020B0604020202020204" pitchFamily="34" charset="0"/>
            </a:endParaRPr>
          </a:p>
        </p:txBody>
      </p:sp>
      <p:sp>
        <p:nvSpPr>
          <p:cNvPr id="5" name="Date Placeholder 4">
            <a:extLst>
              <a:ext uri="{FF2B5EF4-FFF2-40B4-BE49-F238E27FC236}">
                <a16:creationId xmlns:a16="http://schemas.microsoft.com/office/drawing/2014/main" id="{DF30FF1B-8FE9-6927-438C-DFBECD80BA0F}"/>
              </a:ext>
            </a:extLst>
          </p:cNvPr>
          <p:cNvSpPr>
            <a:spLocks noGrp="1"/>
          </p:cNvSpPr>
          <p:nvPr>
            <p:ph type="dt" idx="1"/>
          </p:nvPr>
        </p:nvSpPr>
        <p:spPr/>
        <p:txBody>
          <a:bodyPr/>
          <a:lstStyle/>
          <a:p>
            <a:pPr defTabSz="2712534" fontAlgn="base">
              <a:spcBef>
                <a:spcPct val="0"/>
              </a:spcBef>
              <a:spcAft>
                <a:spcPct val="0"/>
              </a:spcAft>
              <a:defRPr/>
            </a:pPr>
            <a:r>
              <a:rPr lang="en-US" altLang="en-US" sz="3700">
                <a:latin typeface="Arial" panose="020B0604020202020204" pitchFamily="34" charset="0"/>
              </a:rPr>
              <a:t>11/24/2024 am</a:t>
            </a:r>
          </a:p>
        </p:txBody>
      </p:sp>
      <p:sp>
        <p:nvSpPr>
          <p:cNvPr id="6" name="Footer Placeholder 5">
            <a:extLst>
              <a:ext uri="{FF2B5EF4-FFF2-40B4-BE49-F238E27FC236}">
                <a16:creationId xmlns:a16="http://schemas.microsoft.com/office/drawing/2014/main" id="{7CA4DBCE-2CE4-6CD6-D2A0-254BEA4BD8E1}"/>
              </a:ext>
            </a:extLst>
          </p:cNvPr>
          <p:cNvSpPr>
            <a:spLocks noGrp="1"/>
          </p:cNvSpPr>
          <p:nvPr>
            <p:ph type="ftr" sz="quarter" idx="4"/>
          </p:nvPr>
        </p:nvSpPr>
        <p:spPr/>
        <p:txBody>
          <a:bodyPr/>
          <a:lstStyle/>
          <a:p>
            <a:pPr defTabSz="2712534" fontAlgn="base">
              <a:spcBef>
                <a:spcPct val="0"/>
              </a:spcBef>
              <a:spcAft>
                <a:spcPct val="0"/>
              </a:spcAft>
              <a:defRPr/>
            </a:pPr>
            <a:r>
              <a:rPr lang="en-US" altLang="en-US" sz="3700">
                <a:latin typeface="Arial" panose="020B0604020202020204" pitchFamily="34" charset="0"/>
              </a:rPr>
              <a:t>Richard Lidh</a:t>
            </a:r>
          </a:p>
        </p:txBody>
      </p:sp>
    </p:spTree>
    <p:extLst>
      <p:ext uri="{BB962C8B-B14F-4D97-AF65-F5344CB8AC3E}">
        <p14:creationId xmlns:p14="http://schemas.microsoft.com/office/powerpoint/2010/main" val="800486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Revelation 4:2-3, 5</a:t>
            </a:r>
            <a:r>
              <a:rPr lang="en-US" dirty="0"/>
              <a:t> – “2 At once I was in the Spirit, and behold, a throne stood in heaven, with </a:t>
            </a:r>
            <a:r>
              <a:rPr lang="en-US" b="1" dirty="0"/>
              <a:t>one seated on the throne</a:t>
            </a:r>
            <a:r>
              <a:rPr lang="en-US" dirty="0"/>
              <a:t>. 3 And he who sat there had the appearance of jasper and carnelian, and around the throne was a rainbow that had the appearance of an emerald … 5 From the throne came flashes of lightning, and rumblings and peals of thunder, and before the throne were burning seven torches of fire, which are the seven spirits of God”</a:t>
            </a:r>
          </a:p>
          <a:p>
            <a:endParaRPr lang="en-US" dirty="0"/>
          </a:p>
          <a:p>
            <a:r>
              <a:rPr lang="en-US" b="1" dirty="0"/>
              <a:t>Revelation 5:6-7</a:t>
            </a:r>
            <a:r>
              <a:rPr lang="en-US" dirty="0"/>
              <a:t> – “6 And between the throne and the four living creatures and among the elders </a:t>
            </a:r>
            <a:r>
              <a:rPr lang="en-US" b="1" dirty="0"/>
              <a:t>I saw a Lamb standing</a:t>
            </a:r>
            <a:r>
              <a:rPr lang="en-US" dirty="0"/>
              <a:t>, as though it had been slain, with seven horns and with seven eyes, which are the seven spirits of God sent out into all the earth. 7 And he went and took the scroll from the right hand of him who was seated on the throne.”</a:t>
            </a:r>
          </a:p>
          <a:p>
            <a:endParaRPr lang="en-US" dirty="0"/>
          </a:p>
          <a:p>
            <a:r>
              <a:rPr lang="en-US" b="1" dirty="0"/>
              <a:t>Revelation 4:6-8</a:t>
            </a:r>
            <a:r>
              <a:rPr lang="en-US" dirty="0"/>
              <a:t> – “6 and before the throne there was as it were a sea of glass, like crystal. And around the throne, </a:t>
            </a:r>
            <a:r>
              <a:rPr lang="en-US" b="1" dirty="0"/>
              <a:t>on each side of the throne, are four living creatures</a:t>
            </a:r>
            <a:r>
              <a:rPr lang="en-US" dirty="0"/>
              <a:t>, full of eyes in front and behind: 7  the first living creature like a lion, the second living creature like an ox, the third living creature with the face of a man, and the fourth living creature like an eagle in flight. 8 And the four living creatures, each of them with six wings, are full of eyes all around and within, and day and night they never cease to say, ‘Holy, holy, holy, is the Lord God Almighty, who was and is and is to come!’“</a:t>
            </a:r>
          </a:p>
          <a:p>
            <a:endParaRPr lang="en-US" dirty="0"/>
          </a:p>
          <a:p>
            <a:r>
              <a:rPr lang="en-US" b="1" dirty="0"/>
              <a:t>Revelation 4:4, 9-11</a:t>
            </a:r>
            <a:r>
              <a:rPr lang="en-US" dirty="0"/>
              <a:t> – “4 Around the throne were twenty-four thrones, and </a:t>
            </a:r>
            <a:r>
              <a:rPr lang="en-US" b="1" dirty="0"/>
              <a:t>seated on the thrones were twenty-four elders</a:t>
            </a:r>
            <a:r>
              <a:rPr lang="en-US" dirty="0"/>
              <a:t>, clothed in white garments, with golden crowns on their heads … 9 And whenever the living creatures give glory and honor and thanks to him who is seated on the throne, who lives forever and ever, 10 the twenty-four elders fall down before him who is seated on the throne and worship him who lives forever and ever. They cast their crowns before the throne, saying, 11  ‘Worthy are you, our Lord and God, to receive glory and honor and power, for you created all things, and by your will they existed and were created.’“</a:t>
            </a:r>
          </a:p>
          <a:p>
            <a:endParaRPr lang="en-US" dirty="0"/>
          </a:p>
          <a:p>
            <a:r>
              <a:rPr lang="en-US" b="1" dirty="0"/>
              <a:t>Revelation 5:11-12</a:t>
            </a:r>
            <a:r>
              <a:rPr lang="en-US" dirty="0"/>
              <a:t> – “11 Then I looked, and I heard around the throne and the living creatures and the elders </a:t>
            </a:r>
            <a:r>
              <a:rPr lang="en-US" b="1" dirty="0"/>
              <a:t>the voice of many angels</a:t>
            </a:r>
            <a:r>
              <a:rPr lang="en-US" dirty="0"/>
              <a:t>, numbering myriads of myriads and thousands of thousands, 12 saying with a loud voice, ‘Worthy is the Lamb who was slain, to receive power and wealth and wisdom and might and honor and glory and blessing!’“</a:t>
            </a:r>
          </a:p>
          <a:p>
            <a:endParaRPr lang="en-US" dirty="0"/>
          </a:p>
          <a:p>
            <a:r>
              <a:rPr lang="en-US" b="1" dirty="0"/>
              <a:t>Revelation 5:13-14</a:t>
            </a:r>
            <a:r>
              <a:rPr lang="en-US" dirty="0"/>
              <a:t> – “13 And I heard </a:t>
            </a:r>
            <a:r>
              <a:rPr lang="en-US" b="1" dirty="0"/>
              <a:t>every creature in heaven and on earth and under the earth and in the sea</a:t>
            </a:r>
            <a:r>
              <a:rPr lang="en-US" dirty="0"/>
              <a:t>, and all that is in them, saying, ‘To him who sits on the throne and to the Lamb be blessing and honor and glory and might forever and ever!’ 14 And the four living creatures said, ‘Amen!’ and the elders fell down and worshiped.”</a:t>
            </a:r>
          </a:p>
        </p:txBody>
      </p:sp>
      <p:sp>
        <p:nvSpPr>
          <p:cNvPr id="4" name="Slide Number Placeholder 3"/>
          <p:cNvSpPr>
            <a:spLocks noGrp="1"/>
          </p:cNvSpPr>
          <p:nvPr>
            <p:ph type="sldNum" sz="quarter" idx="5"/>
          </p:nvPr>
        </p:nvSpPr>
        <p:spPr/>
        <p:txBody>
          <a:bodyPr/>
          <a:lstStyle/>
          <a:p>
            <a:fld id="{AB6CC2E5-6482-4519-96A2-455BBE8BFE5C}" type="slidenum">
              <a:rPr lang="en-US" smtClean="0"/>
              <a:t>2</a:t>
            </a:fld>
            <a:endParaRPr lang="en-US"/>
          </a:p>
        </p:txBody>
      </p:sp>
      <p:sp>
        <p:nvSpPr>
          <p:cNvPr id="5" name="Date Placeholder 4">
            <a:extLst>
              <a:ext uri="{FF2B5EF4-FFF2-40B4-BE49-F238E27FC236}">
                <a16:creationId xmlns:a16="http://schemas.microsoft.com/office/drawing/2014/main" id="{E2B3CEB0-5B1B-32AC-C2D0-0734DDE7D829}"/>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0B418626-B9A3-1F9B-B5E5-63C5284BC44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23606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57270-1C3D-992C-3ACF-2141355E91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F40F35-FF2B-634D-E05E-0C5ED9A8BA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DA61F8-09AF-313D-9964-87967C9067A8}"/>
              </a:ext>
            </a:extLst>
          </p:cNvPr>
          <p:cNvSpPr>
            <a:spLocks noGrp="1"/>
          </p:cNvSpPr>
          <p:nvPr>
            <p:ph type="body" idx="1"/>
          </p:nvPr>
        </p:nvSpPr>
        <p:spPr/>
        <p:txBody>
          <a:bodyPr/>
          <a:lstStyle/>
          <a:p>
            <a:r>
              <a:rPr lang="en-US" b="1" dirty="0"/>
              <a:t>Acts 20:7</a:t>
            </a:r>
            <a:r>
              <a:rPr lang="en-US" dirty="0"/>
              <a:t> – “On the first day of the week, when </a:t>
            </a:r>
            <a:r>
              <a:rPr lang="en-US" b="1" dirty="0"/>
              <a:t>we were gathered together to break bread</a:t>
            </a:r>
            <a:r>
              <a:rPr lang="en-US" dirty="0"/>
              <a:t>, Paul talked with them, intending to depart on the next day, and he prolonged his speech until midnight.”</a:t>
            </a:r>
          </a:p>
          <a:p>
            <a:endParaRPr lang="en-US" dirty="0"/>
          </a:p>
          <a:p>
            <a:r>
              <a:rPr lang="en-US" b="1" dirty="0"/>
              <a:t>I Corinthians 10:16-17</a:t>
            </a:r>
            <a:r>
              <a:rPr lang="en-US" dirty="0"/>
              <a:t> – “16  The cup of blessing that we bless, is it not </a:t>
            </a:r>
            <a:r>
              <a:rPr lang="en-US" b="1" dirty="0"/>
              <a:t>a participation in the blood of Christ</a:t>
            </a:r>
            <a:r>
              <a:rPr lang="en-US" dirty="0"/>
              <a:t>? The bread that we break, is it not </a:t>
            </a:r>
            <a:r>
              <a:rPr lang="en-US" b="1" dirty="0"/>
              <a:t>a participation in the body of Christ</a:t>
            </a:r>
            <a:r>
              <a:rPr lang="en-US" dirty="0"/>
              <a:t>? 17 Because there is one bread, we who are many are one body, for we all partake of the one bread.”</a:t>
            </a:r>
          </a:p>
          <a:p>
            <a:endParaRPr lang="en-US" dirty="0"/>
          </a:p>
          <a:p>
            <a:r>
              <a:rPr lang="en-US" b="1" dirty="0"/>
              <a:t>I Corinthians 11:26</a:t>
            </a:r>
            <a:r>
              <a:rPr lang="en-US" dirty="0"/>
              <a:t> – “For as often as you eat this bread and drink the cup, </a:t>
            </a:r>
            <a:r>
              <a:rPr lang="en-US" b="1" dirty="0"/>
              <a:t>you proclaim the Lord's death</a:t>
            </a:r>
            <a:r>
              <a:rPr lang="en-US" dirty="0"/>
              <a:t> until he comes.”</a:t>
            </a:r>
          </a:p>
        </p:txBody>
      </p:sp>
      <p:sp>
        <p:nvSpPr>
          <p:cNvPr id="4" name="Slide Number Placeholder 3">
            <a:extLst>
              <a:ext uri="{FF2B5EF4-FFF2-40B4-BE49-F238E27FC236}">
                <a16:creationId xmlns:a16="http://schemas.microsoft.com/office/drawing/2014/main" id="{05C1BA0C-5637-BE5C-F82B-B59EFFB48FB3}"/>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3</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B95CB49-067E-A259-EA41-17CE8811BE87}"/>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46020D62-281A-43FA-15BD-868A592F1EB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586633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9365C5-F6E0-4A21-7505-3193323BCD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C6AFA2-14A7-13D3-1AC4-3891A85E5E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B847BB1-D8D9-7A72-1CEC-A70BC6E9F4A3}"/>
              </a:ext>
            </a:extLst>
          </p:cNvPr>
          <p:cNvSpPr>
            <a:spLocks noGrp="1"/>
          </p:cNvSpPr>
          <p:nvPr>
            <p:ph type="body" idx="1"/>
          </p:nvPr>
        </p:nvSpPr>
        <p:spPr/>
        <p:txBody>
          <a:bodyPr/>
          <a:lstStyle/>
          <a:p>
            <a:r>
              <a:rPr lang="en-US" b="1" dirty="0"/>
              <a:t>Colossians 3:16</a:t>
            </a:r>
            <a:r>
              <a:rPr lang="en-US" dirty="0"/>
              <a:t> – “Let the word of Christ dwell in you richly, teaching and admonishing one another in all wisdom, singing psalms and hymns and spiritual songs, </a:t>
            </a:r>
            <a:r>
              <a:rPr lang="en-US" b="1" dirty="0"/>
              <a:t>with thankfulness in your hearts to God</a:t>
            </a:r>
            <a:r>
              <a:rPr lang="en-US" dirty="0"/>
              <a:t>.”</a:t>
            </a:r>
          </a:p>
        </p:txBody>
      </p:sp>
      <p:sp>
        <p:nvSpPr>
          <p:cNvPr id="4" name="Slide Number Placeholder 3">
            <a:extLst>
              <a:ext uri="{FF2B5EF4-FFF2-40B4-BE49-F238E27FC236}">
                <a16:creationId xmlns:a16="http://schemas.microsoft.com/office/drawing/2014/main" id="{DDB05E4A-3D97-EF17-50EC-E6E029599307}"/>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4</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77AEB95F-F960-081C-5D39-EBBBA67B0C47}"/>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04E7EA17-2205-47D1-428A-D538670E16E0}"/>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611195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CA3CF2-7E5D-B856-A2B5-EC268E65EEB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D4E53F-EEF4-7BAB-0452-31E6FC9E80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178956-F9D0-3321-7CBF-6997353F57FD}"/>
              </a:ext>
            </a:extLst>
          </p:cNvPr>
          <p:cNvSpPr>
            <a:spLocks noGrp="1"/>
          </p:cNvSpPr>
          <p:nvPr>
            <p:ph type="body" idx="1"/>
          </p:nvPr>
        </p:nvSpPr>
        <p:spPr/>
        <p:txBody>
          <a:bodyPr/>
          <a:lstStyle/>
          <a:p>
            <a:r>
              <a:rPr lang="en-US" b="1" dirty="0"/>
              <a:t>Psalms 73:1-3</a:t>
            </a:r>
            <a:r>
              <a:rPr lang="en-US" dirty="0"/>
              <a:t> – “1 Truly God is good to Israel, to those who are pure in heart. 2 But as for me, </a:t>
            </a:r>
            <a:r>
              <a:rPr lang="en-US" b="1" dirty="0"/>
              <a:t>my feet had almost stumbled, my steps had nearly slipped</a:t>
            </a:r>
            <a:r>
              <a:rPr lang="en-US" dirty="0"/>
              <a:t>. 3  For I was envious of the arrogant when I saw the prosperity of the wicked.”</a:t>
            </a:r>
          </a:p>
          <a:p>
            <a:endParaRPr lang="en-US" dirty="0"/>
          </a:p>
          <a:p>
            <a:r>
              <a:rPr lang="en-US" b="1" dirty="0"/>
              <a:t>Psalms 73:13-14</a:t>
            </a:r>
            <a:r>
              <a:rPr lang="en-US" dirty="0"/>
              <a:t> – “13 </a:t>
            </a:r>
            <a:r>
              <a:rPr lang="en-US" b="1" dirty="0"/>
              <a:t>All in vain have I kept my heart clean</a:t>
            </a:r>
            <a:r>
              <a:rPr lang="en-US" dirty="0"/>
              <a:t> and washed my hands in innocence. 14 For all the day long I have been stricken and rebuked every morning.”</a:t>
            </a:r>
          </a:p>
          <a:p>
            <a:endParaRPr lang="en-US" dirty="0"/>
          </a:p>
          <a:p>
            <a:r>
              <a:rPr lang="en-US" b="1" dirty="0"/>
              <a:t>Psalms 73:15-17</a:t>
            </a:r>
            <a:r>
              <a:rPr lang="en-US" dirty="0"/>
              <a:t> – “15 If I had said, ‘I will speak thus,’ I would have betrayed the generation of your children. 16 But when I thought how to understand this, it seemed to me a wearisome task, 17 </a:t>
            </a:r>
            <a:r>
              <a:rPr lang="en-US" b="1" dirty="0"/>
              <a:t>until I went into the sanctuary of God</a:t>
            </a:r>
            <a:r>
              <a:rPr lang="en-US" dirty="0"/>
              <a:t>; then I discerned their end.”</a:t>
            </a:r>
          </a:p>
          <a:p>
            <a:endParaRPr lang="en-US" dirty="0"/>
          </a:p>
          <a:p>
            <a:r>
              <a:rPr lang="en-US" b="1" dirty="0"/>
              <a:t>Psalms 73:25-26, 28</a:t>
            </a:r>
            <a:r>
              <a:rPr lang="en-US" dirty="0"/>
              <a:t> – “25  </a:t>
            </a:r>
            <a:r>
              <a:rPr lang="en-US" b="1" dirty="0"/>
              <a:t>Whom have I in heaven but you</a:t>
            </a:r>
            <a:r>
              <a:rPr lang="en-US" dirty="0"/>
              <a:t>? And there is nothing on earth that I desire besides you. 26  My flesh and my heart may fail, but God is the strength of my heart and my portion forever … 28 But for me it is good to be near God; </a:t>
            </a:r>
            <a:r>
              <a:rPr lang="en-US" b="1" dirty="0"/>
              <a:t>I have made the Lord God my refuge</a:t>
            </a:r>
            <a:r>
              <a:rPr lang="en-US" dirty="0"/>
              <a:t>, that I may tell of all your works.”</a:t>
            </a:r>
          </a:p>
        </p:txBody>
      </p:sp>
      <p:sp>
        <p:nvSpPr>
          <p:cNvPr id="4" name="Slide Number Placeholder 3">
            <a:extLst>
              <a:ext uri="{FF2B5EF4-FFF2-40B4-BE49-F238E27FC236}">
                <a16:creationId xmlns:a16="http://schemas.microsoft.com/office/drawing/2014/main" id="{F2ED6822-F44B-4658-A834-1F4D4BE2936E}"/>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5</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EF009238-8E3D-5306-8698-193E37B2B0CF}"/>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4E605FAC-E3A4-6B71-96B9-78C8CCF1A341}"/>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137167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049D49-CCF6-D369-A453-B6FE7E7424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8D38C1-C691-5418-12DA-146B9FB7BA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1AE8EE-72F9-4C4F-4566-76F242A5F487}"/>
              </a:ext>
            </a:extLst>
          </p:cNvPr>
          <p:cNvSpPr>
            <a:spLocks noGrp="1"/>
          </p:cNvSpPr>
          <p:nvPr>
            <p:ph type="body" idx="1"/>
          </p:nvPr>
        </p:nvSpPr>
        <p:spPr/>
        <p:txBody>
          <a:bodyPr/>
          <a:lstStyle/>
          <a:p>
            <a:r>
              <a:rPr lang="en-US" b="1" dirty="0"/>
              <a:t>Genesis 1:26</a:t>
            </a:r>
            <a:r>
              <a:rPr lang="en-US" dirty="0"/>
              <a:t> – “26 Then God said, ‘Let us make man in our image, after our likeness. And let them have dominion over the fish of the sea and over the birds of the heavens and over the livestock and over all the earth and over every creeping thing that creeps on the earth.’”</a:t>
            </a:r>
          </a:p>
          <a:p>
            <a:endParaRPr lang="en-US" dirty="0"/>
          </a:p>
          <a:p>
            <a:r>
              <a:rPr lang="en-US" b="1" dirty="0"/>
              <a:t>Ecclesiastes 12:7</a:t>
            </a:r>
            <a:r>
              <a:rPr lang="en-US" dirty="0"/>
              <a:t> – “and the dust returns to the earth as it was, and </a:t>
            </a:r>
            <a:r>
              <a:rPr lang="en-US" b="1" dirty="0"/>
              <a:t>the spirit returns to God who gave it</a:t>
            </a:r>
            <a:r>
              <a:rPr lang="en-US" dirty="0"/>
              <a:t>.”</a:t>
            </a:r>
          </a:p>
          <a:p>
            <a:endParaRPr lang="en-US" dirty="0"/>
          </a:p>
          <a:p>
            <a:r>
              <a:rPr lang="en-US" b="1" dirty="0"/>
              <a:t>John 4:24</a:t>
            </a:r>
            <a:r>
              <a:rPr lang="en-US" dirty="0"/>
              <a:t> – “God is spirit, and those who worship him must </a:t>
            </a:r>
            <a:r>
              <a:rPr lang="en-US" b="1" dirty="0"/>
              <a:t>worship in spirit</a:t>
            </a:r>
            <a:r>
              <a:rPr lang="en-US" dirty="0"/>
              <a:t> and truth.“</a:t>
            </a:r>
          </a:p>
          <a:p>
            <a:endParaRPr lang="en-US" dirty="0"/>
          </a:p>
          <a:p>
            <a:pPr defTabSz="990374">
              <a:defRPr/>
            </a:pPr>
            <a:r>
              <a:rPr lang="en-US" b="1" dirty="0"/>
              <a:t>Genesis 1:27</a:t>
            </a:r>
            <a:r>
              <a:rPr lang="en-US" dirty="0"/>
              <a:t> – “27 So God created man in his own image, in the image of God he created him;  </a:t>
            </a:r>
            <a:r>
              <a:rPr lang="en-US" b="1" dirty="0"/>
              <a:t>male and female</a:t>
            </a:r>
            <a:r>
              <a:rPr lang="en-US" dirty="0"/>
              <a:t> he created them.”</a:t>
            </a:r>
          </a:p>
          <a:p>
            <a:endParaRPr lang="en-US" dirty="0"/>
          </a:p>
          <a:p>
            <a:r>
              <a:rPr lang="en-US" b="1" dirty="0"/>
              <a:t>Genesis 2:18</a:t>
            </a:r>
            <a:r>
              <a:rPr lang="en-US" dirty="0"/>
              <a:t> – “Then the Lord God said, ‘It is not good that the man should be alone; </a:t>
            </a:r>
            <a:r>
              <a:rPr lang="en-US" b="1" dirty="0"/>
              <a:t>I will make him a helper</a:t>
            </a:r>
            <a:r>
              <a:rPr lang="en-US" dirty="0"/>
              <a:t> fit for him.’"</a:t>
            </a:r>
          </a:p>
        </p:txBody>
      </p:sp>
      <p:sp>
        <p:nvSpPr>
          <p:cNvPr id="4" name="Slide Number Placeholder 3">
            <a:extLst>
              <a:ext uri="{FF2B5EF4-FFF2-40B4-BE49-F238E27FC236}">
                <a16:creationId xmlns:a16="http://schemas.microsoft.com/office/drawing/2014/main" id="{359A0D97-A639-37C0-4DC7-96FDC8A49161}"/>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6</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3B4290B0-9A46-C800-DDA4-CDB15CFE7B69}"/>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502C4889-D49F-DE67-7F96-FC977D9FCA6A}"/>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819001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78CE12-DB4B-7669-1876-16F34002586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8F2987-E710-7222-1597-44FE050F22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00772D-0863-2BAD-16BC-E05F178342E6}"/>
              </a:ext>
            </a:extLst>
          </p:cNvPr>
          <p:cNvSpPr>
            <a:spLocks noGrp="1"/>
          </p:cNvSpPr>
          <p:nvPr>
            <p:ph type="body" idx="1"/>
          </p:nvPr>
        </p:nvSpPr>
        <p:spPr/>
        <p:txBody>
          <a:bodyPr/>
          <a:lstStyle/>
          <a:p>
            <a:r>
              <a:rPr lang="en-US" b="1" dirty="0"/>
              <a:t>Acts 17:29</a:t>
            </a:r>
            <a:r>
              <a:rPr lang="en-US" dirty="0"/>
              <a:t> – “Being then </a:t>
            </a:r>
            <a:r>
              <a:rPr lang="en-US" b="1" dirty="0"/>
              <a:t>God's offspring</a:t>
            </a:r>
            <a:r>
              <a:rPr lang="en-US" dirty="0"/>
              <a:t>, we ought not to think that the divine being is like gold or silver or stone, an image formed by the art and imagination of man.”</a:t>
            </a:r>
          </a:p>
          <a:p>
            <a:endParaRPr lang="en-US" dirty="0"/>
          </a:p>
          <a:p>
            <a:r>
              <a:rPr lang="en-US" b="1" dirty="0"/>
              <a:t>II Corinthians 13:14</a:t>
            </a:r>
            <a:r>
              <a:rPr lang="en-US" dirty="0"/>
              <a:t> – “The grace of the Lord Jesus Christ and the love of God and </a:t>
            </a:r>
            <a:r>
              <a:rPr lang="en-US" b="1" dirty="0"/>
              <a:t>the fellowship of the Holy Spirit</a:t>
            </a:r>
            <a:r>
              <a:rPr lang="en-US" dirty="0"/>
              <a:t> be with you all.”</a:t>
            </a:r>
          </a:p>
          <a:p>
            <a:endParaRPr lang="en-US" dirty="0"/>
          </a:p>
          <a:p>
            <a:r>
              <a:rPr lang="en-US" b="1" dirty="0"/>
              <a:t>John 16:12-15</a:t>
            </a:r>
            <a:r>
              <a:rPr lang="en-US" dirty="0"/>
              <a:t> – “12 I still have many things to say to you, but you cannot bear them now.  13 When the Spirit of truth comes, he will guide you into all the truth, for he will not speak on his own authority, but whatever he hears he will speak, and he will declare to you the things that are to come.  14 He will glorify me, for he will take what is mine and declare it to you.  15  </a:t>
            </a:r>
            <a:r>
              <a:rPr lang="en-US" b="1" dirty="0"/>
              <a:t>All that the Father has is mine</a:t>
            </a:r>
            <a:r>
              <a:rPr lang="en-US" dirty="0"/>
              <a:t>; therefore I said that he will take what is mine and declare it to you.”</a:t>
            </a:r>
          </a:p>
          <a:p>
            <a:endParaRPr lang="en-US" dirty="0"/>
          </a:p>
          <a:p>
            <a:r>
              <a:rPr lang="en-US" b="1" dirty="0"/>
              <a:t>John 17:20-21</a:t>
            </a:r>
            <a:r>
              <a:rPr lang="en-US" dirty="0"/>
              <a:t> – “20 I do not ask for these only, but also for those who will believe in me through their word,  21  </a:t>
            </a:r>
            <a:r>
              <a:rPr lang="en-US" b="1" dirty="0"/>
              <a:t>that they may all be one</a:t>
            </a:r>
            <a:r>
              <a:rPr lang="en-US" dirty="0"/>
              <a:t>, just as you, Father, are in me, and I in you, that they also may be in us, so that the world may believe that you have sent me.”</a:t>
            </a:r>
          </a:p>
        </p:txBody>
      </p:sp>
      <p:sp>
        <p:nvSpPr>
          <p:cNvPr id="4" name="Slide Number Placeholder 3">
            <a:extLst>
              <a:ext uri="{FF2B5EF4-FFF2-40B4-BE49-F238E27FC236}">
                <a16:creationId xmlns:a16="http://schemas.microsoft.com/office/drawing/2014/main" id="{83683AAE-2A05-A80F-F932-A21E4D396367}"/>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7</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8B9E9211-F7F6-F115-F78F-8EACC1EBA0D8}"/>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4ABA7BD2-732D-3EFB-5308-8B0721804EE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4175541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683A27-1E53-A2ED-0128-CA4BC97DB3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A824012-8DB9-0E43-74E3-717CAD9CD4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270D6A2-7EF9-BF9E-F0D6-FFD91EED0E58}"/>
              </a:ext>
            </a:extLst>
          </p:cNvPr>
          <p:cNvSpPr>
            <a:spLocks noGrp="1"/>
          </p:cNvSpPr>
          <p:nvPr>
            <p:ph type="body" idx="1"/>
          </p:nvPr>
        </p:nvSpPr>
        <p:spPr/>
        <p:txBody>
          <a:bodyPr/>
          <a:lstStyle/>
          <a:p>
            <a:r>
              <a:rPr lang="en-US" b="1" dirty="0"/>
              <a:t>Acts 2:42</a:t>
            </a:r>
            <a:r>
              <a:rPr lang="en-US" dirty="0"/>
              <a:t> – “And </a:t>
            </a:r>
            <a:r>
              <a:rPr lang="en-US" b="1" dirty="0"/>
              <a:t>they devoted themselves to</a:t>
            </a:r>
            <a:r>
              <a:rPr lang="en-US" dirty="0"/>
              <a:t> the apostles' teaching and </a:t>
            </a:r>
            <a:r>
              <a:rPr lang="en-US" b="1" dirty="0"/>
              <a:t>fellowship</a:t>
            </a:r>
            <a:r>
              <a:rPr lang="en-US" dirty="0"/>
              <a:t>, to the breaking of bread and the prayers.”</a:t>
            </a:r>
          </a:p>
          <a:p>
            <a:endParaRPr lang="en-US" dirty="0"/>
          </a:p>
          <a:p>
            <a:r>
              <a:rPr lang="en-US" b="1" dirty="0"/>
              <a:t>Acts 2:46</a:t>
            </a:r>
            <a:r>
              <a:rPr lang="en-US" dirty="0"/>
              <a:t> – “And </a:t>
            </a:r>
            <a:r>
              <a:rPr lang="en-US" b="1" dirty="0"/>
              <a:t>day by day</a:t>
            </a:r>
            <a:r>
              <a:rPr lang="en-US" dirty="0"/>
              <a:t>, attending the temple together and breaking bread in their homes, they received their food with glad and generous hearts”</a:t>
            </a:r>
          </a:p>
        </p:txBody>
      </p:sp>
      <p:sp>
        <p:nvSpPr>
          <p:cNvPr id="4" name="Slide Number Placeholder 3">
            <a:extLst>
              <a:ext uri="{FF2B5EF4-FFF2-40B4-BE49-F238E27FC236}">
                <a16:creationId xmlns:a16="http://schemas.microsoft.com/office/drawing/2014/main" id="{80354EF8-9968-F655-F48E-4334BDD63E86}"/>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8</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1C50AD15-BA40-A2B1-FBA9-F9B441B131E2}"/>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096E9723-8BC9-75E8-E491-5682C4AACEA8}"/>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029860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D8E33A-928B-1A52-4A47-81519FC1ECC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C15E8B-8282-A2C9-087B-A90B6C026C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09DB13F-BE7A-9F44-5F57-B0EFEEFCCE2E}"/>
              </a:ext>
            </a:extLst>
          </p:cNvPr>
          <p:cNvSpPr>
            <a:spLocks noGrp="1"/>
          </p:cNvSpPr>
          <p:nvPr>
            <p:ph type="body" idx="1"/>
          </p:nvPr>
        </p:nvSpPr>
        <p:spPr/>
        <p:txBody>
          <a:bodyPr/>
          <a:lstStyle/>
          <a:p>
            <a:r>
              <a:rPr lang="en-US" b="1" dirty="0"/>
              <a:t>Acts 4:32</a:t>
            </a:r>
            <a:r>
              <a:rPr lang="en-US" dirty="0"/>
              <a:t> – “Now the full number of those who believed were </a:t>
            </a:r>
            <a:r>
              <a:rPr lang="en-US" b="1" dirty="0"/>
              <a:t>of one heart and soul</a:t>
            </a:r>
            <a:r>
              <a:rPr lang="en-US" dirty="0"/>
              <a:t>, and no one said that any of the things that belonged to him was his own, but they had everything in common.”</a:t>
            </a:r>
          </a:p>
          <a:p>
            <a:endParaRPr lang="en-US" dirty="0"/>
          </a:p>
          <a:p>
            <a:r>
              <a:rPr lang="en-US" b="1" dirty="0"/>
              <a:t>Acts 9:28</a:t>
            </a:r>
            <a:r>
              <a:rPr lang="en-US" dirty="0"/>
              <a:t> – “So he went </a:t>
            </a:r>
            <a:r>
              <a:rPr lang="en-US" b="1" dirty="0"/>
              <a:t>in and out among them</a:t>
            </a:r>
            <a:r>
              <a:rPr lang="en-US" dirty="0"/>
              <a:t> at Jerusalem, preaching boldly in the name of the Lord.”</a:t>
            </a:r>
          </a:p>
          <a:p>
            <a:endParaRPr lang="en-US" dirty="0"/>
          </a:p>
          <a:p>
            <a:r>
              <a:rPr lang="en-US" b="1" dirty="0"/>
              <a:t>Acts 11:25-26</a:t>
            </a:r>
            <a:r>
              <a:rPr lang="en-US" dirty="0"/>
              <a:t> – “25 So Barnabas went to Tarsus to look for Saul, 26 and when he had found him, he brought him to Antioch. For a whole year </a:t>
            </a:r>
            <a:r>
              <a:rPr lang="en-US" b="1" dirty="0"/>
              <a:t>they met with the church</a:t>
            </a:r>
            <a:r>
              <a:rPr lang="en-US" dirty="0"/>
              <a:t> and </a:t>
            </a:r>
            <a:r>
              <a:rPr lang="en-US" b="1" dirty="0"/>
              <a:t>taught a great many</a:t>
            </a:r>
            <a:r>
              <a:rPr lang="en-US" dirty="0"/>
              <a:t> people. And in Antioch the disciples were first called Christians.”</a:t>
            </a:r>
          </a:p>
          <a:p>
            <a:endParaRPr lang="en-US" dirty="0"/>
          </a:p>
          <a:p>
            <a:r>
              <a:rPr lang="en-US" b="1" dirty="0"/>
              <a:t>Acts 12:5</a:t>
            </a:r>
            <a:r>
              <a:rPr lang="en-US" dirty="0"/>
              <a:t> – “So Peter was kept in prison, but </a:t>
            </a:r>
            <a:r>
              <a:rPr lang="en-US" b="1" dirty="0"/>
              <a:t>earnest prayer for him was made to God by the church</a:t>
            </a:r>
            <a:r>
              <a:rPr lang="en-US" dirty="0"/>
              <a:t>.”</a:t>
            </a:r>
          </a:p>
        </p:txBody>
      </p:sp>
      <p:sp>
        <p:nvSpPr>
          <p:cNvPr id="4" name="Slide Number Placeholder 3">
            <a:extLst>
              <a:ext uri="{FF2B5EF4-FFF2-40B4-BE49-F238E27FC236}">
                <a16:creationId xmlns:a16="http://schemas.microsoft.com/office/drawing/2014/main" id="{BB16E3FF-86FE-2413-6035-FCCC0357F5FB}"/>
              </a:ext>
            </a:extLst>
          </p:cNvPr>
          <p:cNvSpPr>
            <a:spLocks noGrp="1"/>
          </p:cNvSpPr>
          <p:nvPr>
            <p:ph type="sldNum" sz="quarter" idx="5"/>
          </p:nvPr>
        </p:nvSpPr>
        <p:spPr/>
        <p:txBody>
          <a:bodyPr/>
          <a:lstStyle/>
          <a:p>
            <a:pPr defTabSz="495188">
              <a:defRPr/>
            </a:pPr>
            <a:fld id="{AB6CC2E5-6482-4519-96A2-455BBE8BFE5C}" type="slidenum">
              <a:rPr lang="en-US">
                <a:solidFill>
                  <a:prstClr val="black"/>
                </a:solidFill>
                <a:latin typeface="Aptos" panose="02110004020202020204"/>
              </a:rPr>
              <a:pPr defTabSz="495188">
                <a:defRPr/>
              </a:pPr>
              <a:t>9</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1A21C33D-E6E0-CA56-2E0D-1B67080CAE49}"/>
              </a:ext>
            </a:extLst>
          </p:cNvPr>
          <p:cNvSpPr>
            <a:spLocks noGrp="1"/>
          </p:cNvSpPr>
          <p:nvPr>
            <p:ph type="dt" idx="1"/>
          </p:nvPr>
        </p:nvSpPr>
        <p:spPr/>
        <p:txBody>
          <a:bodyPr/>
          <a:lstStyle/>
          <a:p>
            <a:r>
              <a:rPr lang="en-US"/>
              <a:t>11/24/2024 am</a:t>
            </a:r>
          </a:p>
        </p:txBody>
      </p:sp>
      <p:sp>
        <p:nvSpPr>
          <p:cNvPr id="6" name="Footer Placeholder 5">
            <a:extLst>
              <a:ext uri="{FF2B5EF4-FFF2-40B4-BE49-F238E27FC236}">
                <a16:creationId xmlns:a16="http://schemas.microsoft.com/office/drawing/2014/main" id="{33BC3AAE-AE76-8596-EC9F-CC94B859A81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0209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162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240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8345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3949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en-US"/>
              <a:t>Click to edit Master title style</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02550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86098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8038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7362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1231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en-US"/>
              <a:t>Click to edit Master title style</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0899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474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69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9701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4792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70572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8019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en-US"/>
              <a:t>Click to edit Master title style</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12/30/2024</a:t>
            </a:fld>
            <a:endParaRPr lang="en-US" dirty="0"/>
          </a:p>
        </p:txBody>
      </p:sp>
      <p:sp>
        <p:nvSpPr>
          <p:cNvPr id="6" name="Footer Placeholder 5"/>
          <p:cNvSpPr>
            <a:spLocks noGrp="1"/>
          </p:cNvSpPr>
          <p:nvPr>
            <p:ph type="ftr" sz="quarter" idx="11"/>
          </p:nvPr>
        </p:nvSpPr>
        <p:spPr>
          <a:xfrm>
            <a:off x="533400" y="6172200"/>
            <a:ext cx="5811724" cy="365125"/>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84869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12/30/2024</a:t>
            </a:fld>
            <a:endParaRPr lang="en-US" dirty="0"/>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15012877"/>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9EF63-BC50-F921-9693-5F84D58B56CC}"/>
              </a:ext>
            </a:extLst>
          </p:cNvPr>
          <p:cNvSpPr>
            <a:spLocks noGrp="1"/>
          </p:cNvSpPr>
          <p:nvPr>
            <p:ph type="ctrTitle"/>
          </p:nvPr>
        </p:nvSpPr>
        <p:spPr>
          <a:xfrm>
            <a:off x="533400" y="575609"/>
            <a:ext cx="6154713" cy="1938992"/>
          </a:xfrm>
        </p:spPr>
        <p:txBody>
          <a:bodyPr>
            <a:spAutoFit/>
          </a:bodyPr>
          <a:lstStyle/>
          <a:p>
            <a:r>
              <a:rPr lang="en-US" sz="6000" b="1" cap="none" dirty="0"/>
              <a:t>The Blessing Of The Assembly </a:t>
            </a:r>
          </a:p>
        </p:txBody>
      </p:sp>
      <p:sp>
        <p:nvSpPr>
          <p:cNvPr id="3" name="Subtitle 2">
            <a:extLst>
              <a:ext uri="{FF2B5EF4-FFF2-40B4-BE49-F238E27FC236}">
                <a16:creationId xmlns:a16="http://schemas.microsoft.com/office/drawing/2014/main" id="{B878F928-F55C-9DC0-23F1-31E4F2FDB6AE}"/>
              </a:ext>
            </a:extLst>
          </p:cNvPr>
          <p:cNvSpPr>
            <a:spLocks noGrp="1"/>
          </p:cNvSpPr>
          <p:nvPr>
            <p:ph type="subTitle" idx="1"/>
          </p:nvPr>
        </p:nvSpPr>
        <p:spPr>
          <a:xfrm>
            <a:off x="533400" y="2514601"/>
            <a:ext cx="4954250" cy="584775"/>
          </a:xfrm>
        </p:spPr>
        <p:txBody>
          <a:bodyPr>
            <a:spAutoFit/>
          </a:bodyPr>
          <a:lstStyle/>
          <a:p>
            <a:r>
              <a:rPr lang="en-US" sz="3200" dirty="0">
                <a:solidFill>
                  <a:schemeClr val="tx1"/>
                </a:solidFill>
              </a:rPr>
              <a:t>Acts 20:6-7</a:t>
            </a:r>
          </a:p>
        </p:txBody>
      </p:sp>
    </p:spTree>
    <p:extLst>
      <p:ext uri="{BB962C8B-B14F-4D97-AF65-F5344CB8AC3E}">
        <p14:creationId xmlns:p14="http://schemas.microsoft.com/office/powerpoint/2010/main" val="2211791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3DB555-3D3D-8AFC-AC1B-3C11BC4909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43E6A95-6B1F-13FD-E3A9-617DA420AD05}"/>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Fills The Need For Fellowship</a:t>
            </a:r>
            <a:endParaRPr lang="en-US" sz="4000" cap="none" dirty="0"/>
          </a:p>
        </p:txBody>
      </p:sp>
      <p:sp>
        <p:nvSpPr>
          <p:cNvPr id="3" name="Content Placeholder 2">
            <a:extLst>
              <a:ext uri="{FF2B5EF4-FFF2-40B4-BE49-F238E27FC236}">
                <a16:creationId xmlns:a16="http://schemas.microsoft.com/office/drawing/2014/main" id="{7674DCA2-128C-D7F7-D1F9-E1694A28F0C4}"/>
              </a:ext>
            </a:extLst>
          </p:cNvPr>
          <p:cNvSpPr>
            <a:spLocks noGrp="1"/>
          </p:cNvSpPr>
          <p:nvPr>
            <p:ph idx="1"/>
          </p:nvPr>
        </p:nvSpPr>
        <p:spPr>
          <a:xfrm>
            <a:off x="228600" y="1798320"/>
            <a:ext cx="8686800" cy="5016758"/>
          </a:xfrm>
        </p:spPr>
        <p:txBody>
          <a:bodyPr wrap="square">
            <a:spAutoFit/>
          </a:bodyPr>
          <a:lstStyle/>
          <a:p>
            <a:pPr marL="0" indent="0">
              <a:spcBef>
                <a:spcPts val="0"/>
              </a:spcBef>
              <a:spcAft>
                <a:spcPts val="0"/>
              </a:spcAft>
              <a:buSzPct val="100000"/>
              <a:buNone/>
            </a:pPr>
            <a:r>
              <a:rPr lang="en-US" sz="3200" b="1" dirty="0">
                <a:solidFill>
                  <a:schemeClr val="tx1"/>
                </a:solidFill>
              </a:rPr>
              <a:t>The assembly is the central place for fellowship</a:t>
            </a:r>
            <a:endParaRPr lang="en-US" sz="3200" dirty="0">
              <a:solidFill>
                <a:schemeClr val="tx1"/>
              </a:solidFill>
            </a:endParaRPr>
          </a:p>
          <a:p>
            <a:pPr lvl="1">
              <a:spcBef>
                <a:spcPts val="0"/>
              </a:spcBef>
              <a:spcAft>
                <a:spcPts val="0"/>
              </a:spcAft>
              <a:buSzPct val="100000"/>
              <a:buFont typeface="Arial" panose="020B0604020202020204" pitchFamily="34" charset="0"/>
              <a:buChar char="•"/>
            </a:pPr>
            <a:r>
              <a:rPr lang="en-US" sz="3200" dirty="0">
                <a:solidFill>
                  <a:schemeClr val="tx1"/>
                </a:solidFill>
              </a:rPr>
              <a:t>Joint participation</a:t>
            </a:r>
          </a:p>
          <a:p>
            <a:pPr lvl="2">
              <a:spcBef>
                <a:spcPts val="0"/>
              </a:spcBef>
              <a:spcAft>
                <a:spcPts val="0"/>
              </a:spcAft>
              <a:buSzPct val="100000"/>
              <a:buFont typeface="Arial" panose="020B0604020202020204" pitchFamily="34" charset="0"/>
              <a:buChar char="•"/>
            </a:pPr>
            <a:r>
              <a:rPr lang="en-US" sz="3200" dirty="0">
                <a:solidFill>
                  <a:schemeClr val="tx1"/>
                </a:solidFill>
              </a:rPr>
              <a:t>Colossians 2:2, 19 – “… knit together in love”</a:t>
            </a:r>
          </a:p>
          <a:p>
            <a:pPr lvl="2">
              <a:spcBef>
                <a:spcPts val="0"/>
              </a:spcBef>
              <a:spcAft>
                <a:spcPts val="0"/>
              </a:spcAft>
              <a:buSzPct val="100000"/>
              <a:buFont typeface="Arial" panose="020B0604020202020204" pitchFamily="34" charset="0"/>
              <a:buChar char="•"/>
            </a:pPr>
            <a:r>
              <a:rPr lang="en-US" sz="3200" dirty="0">
                <a:solidFill>
                  <a:schemeClr val="tx1"/>
                </a:solidFill>
              </a:rPr>
              <a:t>Romans 12:4-5 – “… members one of another”</a:t>
            </a:r>
          </a:p>
          <a:p>
            <a:pPr lvl="1">
              <a:spcBef>
                <a:spcPts val="0"/>
              </a:spcBef>
              <a:spcAft>
                <a:spcPts val="0"/>
              </a:spcAft>
              <a:buSzPct val="100000"/>
              <a:buFont typeface="Arial" panose="020B0604020202020204" pitchFamily="34" charset="0"/>
              <a:buChar char="•"/>
            </a:pPr>
            <a:r>
              <a:rPr lang="en-US" sz="3200" dirty="0">
                <a:solidFill>
                  <a:schemeClr val="tx1"/>
                </a:solidFill>
              </a:rPr>
              <a:t>Coming together</a:t>
            </a:r>
          </a:p>
          <a:p>
            <a:pPr lvl="2">
              <a:spcBef>
                <a:spcPts val="0"/>
              </a:spcBef>
              <a:spcAft>
                <a:spcPts val="0"/>
              </a:spcAft>
              <a:buSzPct val="100000"/>
              <a:buFont typeface="Arial" panose="020B0604020202020204" pitchFamily="34" charset="0"/>
              <a:buChar char="•"/>
            </a:pPr>
            <a:r>
              <a:rPr lang="en-US" sz="3200" dirty="0">
                <a:solidFill>
                  <a:schemeClr val="tx1"/>
                </a:solidFill>
              </a:rPr>
              <a:t>I Corinthians 11:17-19, 33 – “when you come together as a church”</a:t>
            </a:r>
          </a:p>
        </p:txBody>
      </p:sp>
    </p:spTree>
    <p:extLst>
      <p:ext uri="{BB962C8B-B14F-4D97-AF65-F5344CB8AC3E}">
        <p14:creationId xmlns:p14="http://schemas.microsoft.com/office/powerpoint/2010/main" val="206932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0E8EF0-A3F7-64CF-DCB6-24CD91B5D2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64F09A3-04C9-8339-7080-E00189318BC8}"/>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Teaches Accountability</a:t>
            </a:r>
            <a:endParaRPr lang="en-US" sz="4000" cap="none" dirty="0"/>
          </a:p>
        </p:txBody>
      </p:sp>
      <p:sp>
        <p:nvSpPr>
          <p:cNvPr id="3" name="Content Placeholder 2">
            <a:extLst>
              <a:ext uri="{FF2B5EF4-FFF2-40B4-BE49-F238E27FC236}">
                <a16:creationId xmlns:a16="http://schemas.microsoft.com/office/drawing/2014/main" id="{2EF3C6A3-80AF-6978-BE90-D03E7DC9AE42}"/>
              </a:ext>
            </a:extLst>
          </p:cNvPr>
          <p:cNvSpPr>
            <a:spLocks noGrp="1"/>
          </p:cNvSpPr>
          <p:nvPr>
            <p:ph idx="1"/>
          </p:nvPr>
        </p:nvSpPr>
        <p:spPr>
          <a:xfrm>
            <a:off x="228600" y="1798320"/>
            <a:ext cx="8686800" cy="4967514"/>
          </a:xfrm>
        </p:spPr>
        <p:txBody>
          <a:bodyPr wrap="square">
            <a:spAutoFit/>
          </a:bodyPr>
          <a:lstStyle/>
          <a:p>
            <a:pPr marL="0" indent="0">
              <a:lnSpc>
                <a:spcPct val="90000"/>
              </a:lnSpc>
              <a:spcBef>
                <a:spcPts val="0"/>
              </a:spcBef>
              <a:spcAft>
                <a:spcPts val="0"/>
              </a:spcAft>
              <a:buSzPct val="100000"/>
              <a:buNone/>
            </a:pPr>
            <a:r>
              <a:rPr lang="en-US" sz="3200" b="1" dirty="0">
                <a:solidFill>
                  <a:schemeClr val="tx1"/>
                </a:solidFill>
              </a:rPr>
              <a:t>We need accountability</a:t>
            </a:r>
          </a:p>
          <a:p>
            <a:pPr lvl="1">
              <a:lnSpc>
                <a:spcPct val="90000"/>
              </a:lnSpc>
              <a:spcBef>
                <a:spcPts val="0"/>
              </a:spcBef>
              <a:spcAft>
                <a:spcPts val="0"/>
              </a:spcAft>
              <a:buSzPct val="100000"/>
              <a:buFont typeface="Arial" panose="020B0604020202020204" pitchFamily="34" charset="0"/>
              <a:buChar char="•"/>
            </a:pPr>
            <a:r>
              <a:rPr lang="en-US" sz="3200" dirty="0">
                <a:solidFill>
                  <a:schemeClr val="tx1"/>
                </a:solidFill>
              </a:rPr>
              <a:t>When accountability is lacking</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Judges 2:10-12 – “… did not know the Lord …”</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Judges 21:25 – “right in his own eyes”</a:t>
            </a:r>
          </a:p>
          <a:p>
            <a:pPr lvl="1">
              <a:lnSpc>
                <a:spcPct val="90000"/>
              </a:lnSpc>
              <a:spcBef>
                <a:spcPts val="0"/>
              </a:spcBef>
              <a:spcAft>
                <a:spcPts val="0"/>
              </a:spcAft>
              <a:buSzPct val="100000"/>
              <a:buFont typeface="Arial" panose="020B0604020202020204" pitchFamily="34" charset="0"/>
              <a:buChar char="•"/>
            </a:pPr>
            <a:r>
              <a:rPr lang="en-US" sz="3200" dirty="0">
                <a:solidFill>
                  <a:schemeClr val="tx1"/>
                </a:solidFill>
              </a:rPr>
              <a:t>Some avoid accountability, but God provides it through His spoken word</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Jeremiah 5:30-31 – “… what will you do when the end comes?”</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Jeremiah 6:14-17 – “… ask for the ancient paths”</a:t>
            </a:r>
          </a:p>
        </p:txBody>
      </p:sp>
    </p:spTree>
    <p:extLst>
      <p:ext uri="{BB962C8B-B14F-4D97-AF65-F5344CB8AC3E}">
        <p14:creationId xmlns:p14="http://schemas.microsoft.com/office/powerpoint/2010/main" val="4279466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6AB4A4-57E8-660A-62BE-EAC717EDA2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0E8B0E-C685-92A0-579C-473713EC82D0}"/>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Teaches Accountability</a:t>
            </a:r>
            <a:endParaRPr lang="en-US" sz="4000" cap="none" dirty="0"/>
          </a:p>
        </p:txBody>
      </p:sp>
      <p:sp>
        <p:nvSpPr>
          <p:cNvPr id="3" name="Content Placeholder 2">
            <a:extLst>
              <a:ext uri="{FF2B5EF4-FFF2-40B4-BE49-F238E27FC236}">
                <a16:creationId xmlns:a16="http://schemas.microsoft.com/office/drawing/2014/main" id="{0895F986-E204-75AD-6D37-20DFE1A5A1B9}"/>
              </a:ext>
            </a:extLst>
          </p:cNvPr>
          <p:cNvSpPr>
            <a:spLocks noGrp="1"/>
          </p:cNvSpPr>
          <p:nvPr>
            <p:ph idx="1"/>
          </p:nvPr>
        </p:nvSpPr>
        <p:spPr>
          <a:xfrm>
            <a:off x="228600" y="1798320"/>
            <a:ext cx="8686800" cy="4819781"/>
          </a:xfrm>
        </p:spPr>
        <p:txBody>
          <a:bodyPr wrap="square">
            <a:spAutoFit/>
          </a:bodyPr>
          <a:lstStyle/>
          <a:p>
            <a:pPr marL="0" indent="0">
              <a:lnSpc>
                <a:spcPct val="80000"/>
              </a:lnSpc>
              <a:spcBef>
                <a:spcPts val="0"/>
              </a:spcBef>
              <a:spcAft>
                <a:spcPts val="0"/>
              </a:spcAft>
              <a:buSzPct val="100000"/>
              <a:buNone/>
            </a:pPr>
            <a:r>
              <a:rPr lang="en-US" sz="3200" b="1" dirty="0">
                <a:solidFill>
                  <a:schemeClr val="tx1"/>
                </a:solidFill>
              </a:rPr>
              <a:t>Accountability in the assembly</a:t>
            </a: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Acceptable worship requires holiness</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Psalms 96:7-9 – “Worship the Lord in the splendor of holiness”</a:t>
            </a: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Warning and exhortation</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Hebrews 3:12-14 – “leading you to fall away …”</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Hebrews 10:24-25 – “… stir up one another to love and good works”</a:t>
            </a: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Exhortation, warning, comfort, support</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I Thessalonians 5:14-15 – “admonish … encourage … help … be patient”</a:t>
            </a:r>
          </a:p>
        </p:txBody>
      </p:sp>
    </p:spTree>
    <p:extLst>
      <p:ext uri="{BB962C8B-B14F-4D97-AF65-F5344CB8AC3E}">
        <p14:creationId xmlns:p14="http://schemas.microsoft.com/office/powerpoint/2010/main" val="388167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76DB86-4635-BDBA-319D-135FF28B45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3FC586-2893-EB23-1094-C58BADF3FD67}"/>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Teaches Accountability</a:t>
            </a:r>
            <a:endParaRPr lang="en-US" sz="4000" cap="none" dirty="0"/>
          </a:p>
        </p:txBody>
      </p:sp>
      <p:sp>
        <p:nvSpPr>
          <p:cNvPr id="3" name="Content Placeholder 2">
            <a:extLst>
              <a:ext uri="{FF2B5EF4-FFF2-40B4-BE49-F238E27FC236}">
                <a16:creationId xmlns:a16="http://schemas.microsoft.com/office/drawing/2014/main" id="{2F14015D-D84C-8D6C-26E2-8C67BD12FA6C}"/>
              </a:ext>
            </a:extLst>
          </p:cNvPr>
          <p:cNvSpPr>
            <a:spLocks noGrp="1"/>
          </p:cNvSpPr>
          <p:nvPr>
            <p:ph idx="1"/>
          </p:nvPr>
        </p:nvSpPr>
        <p:spPr>
          <a:xfrm>
            <a:off x="209550" y="1798320"/>
            <a:ext cx="8724900" cy="4819781"/>
          </a:xfrm>
        </p:spPr>
        <p:txBody>
          <a:bodyPr wrap="square">
            <a:spAutoFit/>
          </a:bodyPr>
          <a:lstStyle/>
          <a:p>
            <a:pPr marL="0" indent="0">
              <a:lnSpc>
                <a:spcPct val="80000"/>
              </a:lnSpc>
              <a:spcBef>
                <a:spcPts val="0"/>
              </a:spcBef>
              <a:spcAft>
                <a:spcPts val="0"/>
              </a:spcAft>
              <a:buSzPct val="100000"/>
              <a:buNone/>
            </a:pPr>
            <a:r>
              <a:rPr lang="en-US" sz="3200" b="1" dirty="0">
                <a:solidFill>
                  <a:schemeClr val="tx1"/>
                </a:solidFill>
              </a:rPr>
              <a:t>Accountability in the assembly</a:t>
            </a: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Teaching, exposure of evil, holding fast to good</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I Thessalonians 5:19-22 – “hold fast”</a:t>
            </a: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Teaching and admonishing through song</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Colossians 3:16 – “teaching and admonishing one another …”(see also Ephesians 5:18-19)</a:t>
            </a: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Listening to, and participating in, the grace of God</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Titus 2:11-15 – “training us …”</a:t>
            </a:r>
          </a:p>
        </p:txBody>
      </p:sp>
    </p:spTree>
    <p:extLst>
      <p:ext uri="{BB962C8B-B14F-4D97-AF65-F5344CB8AC3E}">
        <p14:creationId xmlns:p14="http://schemas.microsoft.com/office/powerpoint/2010/main" val="923281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DC11C-08D7-2258-4799-2402945B89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B2BED8-40D7-1F38-896D-3354482C0757}"/>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Encourages Faithfulness</a:t>
            </a:r>
            <a:endParaRPr lang="en-US" sz="4000" cap="none" dirty="0"/>
          </a:p>
        </p:txBody>
      </p:sp>
      <p:sp>
        <p:nvSpPr>
          <p:cNvPr id="3" name="Content Placeholder 2">
            <a:extLst>
              <a:ext uri="{FF2B5EF4-FFF2-40B4-BE49-F238E27FC236}">
                <a16:creationId xmlns:a16="http://schemas.microsoft.com/office/drawing/2014/main" id="{57AA5A0C-036F-6F69-F593-4FF60AF5E1D6}"/>
              </a:ext>
            </a:extLst>
          </p:cNvPr>
          <p:cNvSpPr>
            <a:spLocks noGrp="1"/>
          </p:cNvSpPr>
          <p:nvPr>
            <p:ph idx="1"/>
          </p:nvPr>
        </p:nvSpPr>
        <p:spPr>
          <a:xfrm>
            <a:off x="209550" y="1798320"/>
            <a:ext cx="8724900" cy="5016758"/>
          </a:xfrm>
        </p:spPr>
        <p:txBody>
          <a:bodyPr wrap="square">
            <a:spAutoFit/>
          </a:bodyPr>
          <a:lstStyle/>
          <a:p>
            <a:pPr marL="0" indent="0">
              <a:spcBef>
                <a:spcPts val="0"/>
              </a:spcBef>
              <a:spcAft>
                <a:spcPts val="0"/>
              </a:spcAft>
              <a:buSzPct val="100000"/>
              <a:buNone/>
            </a:pPr>
            <a:r>
              <a:rPr lang="en-US" sz="3200" b="1" dirty="0">
                <a:solidFill>
                  <a:schemeClr val="tx1"/>
                </a:solidFill>
              </a:rPr>
              <a:t>Faithfulness and faithful worship with brethren are inseparable</a:t>
            </a:r>
          </a:p>
          <a:p>
            <a:pPr marL="0" indent="0">
              <a:spcBef>
                <a:spcPts val="0"/>
              </a:spcBef>
              <a:spcAft>
                <a:spcPts val="0"/>
              </a:spcAft>
              <a:buSzPct val="100000"/>
              <a:buNone/>
            </a:pPr>
            <a:r>
              <a:rPr lang="en-US" sz="3200" dirty="0">
                <a:solidFill>
                  <a:schemeClr val="tx1"/>
                </a:solidFill>
              </a:rPr>
              <a:t>“All the faithful worship faithfully, but none who neglect worship remain faithful.”</a:t>
            </a:r>
          </a:p>
          <a:p>
            <a:pPr lvl="1">
              <a:spcBef>
                <a:spcPts val="0"/>
              </a:spcBef>
              <a:spcAft>
                <a:spcPts val="0"/>
              </a:spcAft>
              <a:buSzPct val="100000"/>
              <a:buFont typeface="Arial" panose="020B0604020202020204" pitchFamily="34" charset="0"/>
              <a:buChar char="•"/>
            </a:pPr>
            <a:r>
              <a:rPr lang="en-US" sz="3200" dirty="0">
                <a:solidFill>
                  <a:schemeClr val="tx1"/>
                </a:solidFill>
              </a:rPr>
              <a:t>Philippians 3:3 – “[we] worship by the Spirit of God and glory in Christ Jesus”</a:t>
            </a:r>
          </a:p>
          <a:p>
            <a:pPr lvl="1">
              <a:spcBef>
                <a:spcPts val="0"/>
              </a:spcBef>
              <a:spcAft>
                <a:spcPts val="0"/>
              </a:spcAft>
              <a:buSzPct val="100000"/>
              <a:buFont typeface="Arial" panose="020B0604020202020204" pitchFamily="34" charset="0"/>
              <a:buChar char="•"/>
            </a:pPr>
            <a:r>
              <a:rPr lang="en-US" sz="3200" dirty="0">
                <a:solidFill>
                  <a:schemeClr val="tx1"/>
                </a:solidFill>
              </a:rPr>
              <a:t>God’s design of the assembly is to stir up faithfulness</a:t>
            </a:r>
          </a:p>
          <a:p>
            <a:pPr lvl="2">
              <a:spcBef>
                <a:spcPts val="0"/>
              </a:spcBef>
              <a:spcAft>
                <a:spcPts val="0"/>
              </a:spcAft>
              <a:buSzPct val="100000"/>
              <a:buFont typeface="Arial" panose="020B0604020202020204" pitchFamily="34" charset="0"/>
              <a:buChar char="•"/>
            </a:pPr>
            <a:r>
              <a:rPr lang="en-US" sz="3200" dirty="0">
                <a:solidFill>
                  <a:schemeClr val="tx1"/>
                </a:solidFill>
              </a:rPr>
              <a:t>Hebrews 10:24-25 – “… stir up one another …”</a:t>
            </a:r>
          </a:p>
        </p:txBody>
      </p:sp>
    </p:spTree>
    <p:extLst>
      <p:ext uri="{BB962C8B-B14F-4D97-AF65-F5344CB8AC3E}">
        <p14:creationId xmlns:p14="http://schemas.microsoft.com/office/powerpoint/2010/main" val="160529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D864A3-CA6B-2524-AC07-C224BF0568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A29BAF-CCFA-647D-1D28-93E4F81563BE}"/>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Encourages Faithfulness</a:t>
            </a:r>
            <a:endParaRPr lang="en-US" sz="4000" cap="none" dirty="0"/>
          </a:p>
        </p:txBody>
      </p:sp>
      <p:sp>
        <p:nvSpPr>
          <p:cNvPr id="3" name="Content Placeholder 2">
            <a:extLst>
              <a:ext uri="{FF2B5EF4-FFF2-40B4-BE49-F238E27FC236}">
                <a16:creationId xmlns:a16="http://schemas.microsoft.com/office/drawing/2014/main" id="{DA10733D-3423-8477-E354-FE4429A7A4D4}"/>
              </a:ext>
            </a:extLst>
          </p:cNvPr>
          <p:cNvSpPr>
            <a:spLocks noGrp="1"/>
          </p:cNvSpPr>
          <p:nvPr>
            <p:ph idx="1"/>
          </p:nvPr>
        </p:nvSpPr>
        <p:spPr>
          <a:xfrm>
            <a:off x="175609" y="1798320"/>
            <a:ext cx="8792782" cy="5016758"/>
          </a:xfrm>
        </p:spPr>
        <p:txBody>
          <a:bodyPr wrap="square">
            <a:spAutoFit/>
          </a:bodyPr>
          <a:lstStyle/>
          <a:p>
            <a:pPr marL="0" indent="0">
              <a:spcBef>
                <a:spcPts val="0"/>
              </a:spcBef>
              <a:spcAft>
                <a:spcPts val="0"/>
              </a:spcAft>
              <a:buSzPct val="100000"/>
              <a:buNone/>
            </a:pPr>
            <a:r>
              <a:rPr lang="en-US" sz="3200" b="1" dirty="0">
                <a:solidFill>
                  <a:schemeClr val="tx1"/>
                </a:solidFill>
              </a:rPr>
              <a:t>Faithfulness and faithful worship with brethren are inseparable</a:t>
            </a:r>
          </a:p>
          <a:p>
            <a:pPr marL="0" indent="0">
              <a:spcBef>
                <a:spcPts val="0"/>
              </a:spcBef>
              <a:spcAft>
                <a:spcPts val="0"/>
              </a:spcAft>
              <a:buSzPct val="100000"/>
              <a:buNone/>
            </a:pPr>
            <a:r>
              <a:rPr lang="en-US" sz="3200" dirty="0">
                <a:solidFill>
                  <a:schemeClr val="tx1"/>
                </a:solidFill>
              </a:rPr>
              <a:t>“All the faithful worship faithfully, but none who neglect worship remain faithful.”</a:t>
            </a:r>
          </a:p>
          <a:p>
            <a:pPr lvl="1">
              <a:spcBef>
                <a:spcPts val="0"/>
              </a:spcBef>
              <a:spcAft>
                <a:spcPts val="0"/>
              </a:spcAft>
              <a:buSzPct val="100000"/>
              <a:buFont typeface="Arial" panose="020B0604020202020204" pitchFamily="34" charset="0"/>
              <a:buChar char="•"/>
            </a:pPr>
            <a:r>
              <a:rPr lang="en-US" sz="3200" dirty="0">
                <a:solidFill>
                  <a:schemeClr val="tx1"/>
                </a:solidFill>
              </a:rPr>
              <a:t>The assembly promotes growth</a:t>
            </a:r>
          </a:p>
          <a:p>
            <a:pPr lvl="2">
              <a:spcBef>
                <a:spcPts val="0"/>
              </a:spcBef>
              <a:spcAft>
                <a:spcPts val="0"/>
              </a:spcAft>
              <a:buSzPct val="100000"/>
              <a:buFont typeface="Arial" panose="020B0604020202020204" pitchFamily="34" charset="0"/>
              <a:buChar char="•"/>
            </a:pPr>
            <a:r>
              <a:rPr lang="en-US" sz="3200" dirty="0">
                <a:solidFill>
                  <a:schemeClr val="tx1"/>
                </a:solidFill>
              </a:rPr>
              <a:t>Ephesians 4:11-16 – “makes the body grow …”</a:t>
            </a:r>
          </a:p>
          <a:p>
            <a:pPr lvl="1">
              <a:spcBef>
                <a:spcPts val="0"/>
              </a:spcBef>
              <a:spcAft>
                <a:spcPts val="0"/>
              </a:spcAft>
              <a:buSzPct val="100000"/>
              <a:buFont typeface="Arial" panose="020B0604020202020204" pitchFamily="34" charset="0"/>
              <a:buChar char="•"/>
            </a:pPr>
            <a:r>
              <a:rPr lang="en-US" sz="3200" dirty="0">
                <a:solidFill>
                  <a:schemeClr val="tx1"/>
                </a:solidFill>
              </a:rPr>
              <a:t>Our common focus on God calls us to faithfulness</a:t>
            </a:r>
          </a:p>
          <a:p>
            <a:pPr lvl="2">
              <a:spcBef>
                <a:spcPts val="0"/>
              </a:spcBef>
              <a:spcAft>
                <a:spcPts val="0"/>
              </a:spcAft>
              <a:buSzPct val="100000"/>
              <a:buFont typeface="Arial" panose="020B0604020202020204" pitchFamily="34" charset="0"/>
              <a:buChar char="•"/>
            </a:pPr>
            <a:r>
              <a:rPr lang="en-US" sz="3200" dirty="0">
                <a:solidFill>
                  <a:schemeClr val="tx1"/>
                </a:solidFill>
              </a:rPr>
              <a:t>Psalms 95 – “Oh come, let us worship”</a:t>
            </a:r>
          </a:p>
        </p:txBody>
      </p:sp>
    </p:spTree>
    <p:extLst>
      <p:ext uri="{BB962C8B-B14F-4D97-AF65-F5344CB8AC3E}">
        <p14:creationId xmlns:p14="http://schemas.microsoft.com/office/powerpoint/2010/main" val="544679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60020" y="982206"/>
            <a:ext cx="8823960" cy="5740033"/>
          </a:xfrm>
        </p:spPr>
        <p:txBody>
          <a:bodyPr wrap="square">
            <a:spAutoFit/>
          </a:bodyPr>
          <a:lstStyle/>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Hear the Word of God</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“Therefore put away all filthiness and rampant wickedness and receive with meekness the implanted word, which is able to save your souls.”</a:t>
            </a:r>
          </a:p>
          <a:p>
            <a:pPr marL="0" indent="0">
              <a:lnSpc>
                <a:spcPct val="100000"/>
              </a:lnSpc>
              <a:spcBef>
                <a:spcPts val="0"/>
              </a:spcBef>
              <a:buClr>
                <a:schemeClr val="tx1"/>
              </a:buClr>
              <a:buSzPct val="100000"/>
              <a:buNone/>
            </a:pPr>
            <a:r>
              <a:rPr lang="en-US" sz="3200" b="1" dirty="0">
                <a:solidFill>
                  <a:schemeClr val="tx1"/>
                </a:solidFill>
                <a:cs typeface="Arial" panose="020B0604020202020204" pitchFamily="34" charset="0"/>
              </a:rPr>
              <a:t>Believe the Gospel message</a:t>
            </a:r>
          </a:p>
          <a:p>
            <a:pPr lvl="1">
              <a:lnSpc>
                <a:spcPct val="10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Hebrews 11:6 – “And without faith it is impossible to please him, for whoever would draw near to God must believe that he exists and that he rewards those who seek him.”</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457200" y="274320"/>
            <a:ext cx="8314745" cy="707886"/>
          </a:xfrm>
        </p:spPr>
        <p:txBody>
          <a:bodyPr wrap="square">
            <a:spAutoFit/>
          </a:bodyPr>
          <a:lstStyle/>
          <a:p>
            <a:r>
              <a:rPr lang="en-US" sz="4000" b="1" cap="none" dirty="0">
                <a:solidFill>
                  <a:schemeClr val="tx1"/>
                </a:solidFill>
              </a:rPr>
              <a:t>What God Encourages You To Do</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60020" y="985618"/>
            <a:ext cx="8823960" cy="5656933"/>
          </a:xfrm>
        </p:spPr>
        <p:txBody>
          <a:bodyPr wrap="square">
            <a:spAutoFit/>
          </a:bodyPr>
          <a:lstStyle/>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Repent of your sins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marL="0" indent="0">
              <a:spcBef>
                <a:spcPts val="0"/>
              </a:spcBef>
              <a:spcAft>
                <a:spcPts val="0"/>
              </a:spcAft>
              <a:buClr>
                <a:schemeClr val="tx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because, if you confess with your mouth that Jesus is Lord and believe in your heart that God raised him from the dead, you will be saved. 10 For with the heart one believes and is justified, and with the mouth one confesses and is saved.”</a:t>
            </a:r>
          </a:p>
        </p:txBody>
      </p:sp>
      <p:sp>
        <p:nvSpPr>
          <p:cNvPr id="4" name="Title 1">
            <a:extLst>
              <a:ext uri="{FF2B5EF4-FFF2-40B4-BE49-F238E27FC236}">
                <a16:creationId xmlns:a16="http://schemas.microsoft.com/office/drawing/2014/main" id="{5281024B-D3D8-E8CE-2B8B-38056A7520CD}"/>
              </a:ext>
            </a:extLst>
          </p:cNvPr>
          <p:cNvSpPr>
            <a:spLocks noGrp="1"/>
          </p:cNvSpPr>
          <p:nvPr>
            <p:ph type="title"/>
          </p:nvPr>
        </p:nvSpPr>
        <p:spPr>
          <a:xfrm>
            <a:off x="457200" y="274320"/>
            <a:ext cx="8314745" cy="707886"/>
          </a:xfrm>
        </p:spPr>
        <p:txBody>
          <a:bodyPr wrap="square">
            <a:spAutoFit/>
          </a:bodyPr>
          <a:lstStyle/>
          <a:p>
            <a:r>
              <a:rPr lang="en-US" sz="4000" b="1" cap="none" dirty="0">
                <a:solidFill>
                  <a:schemeClr val="tx1"/>
                </a:solidFill>
              </a:rPr>
              <a:t>What God Encourages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160020" y="982206"/>
            <a:ext cx="8823960" cy="4755148"/>
          </a:xfrm>
        </p:spPr>
        <p:txBody>
          <a:bodyPr wrap="square">
            <a:spAutoFit/>
          </a:bodyPr>
          <a:lstStyle/>
          <a:p>
            <a:pPr marL="0" indent="0">
              <a:lnSpc>
                <a:spcPct val="100000"/>
              </a:lnSpc>
              <a:spcBef>
                <a:spcPts val="0"/>
              </a:spcBef>
              <a:spcAft>
                <a:spcPts val="600"/>
              </a:spcAft>
              <a:buClr>
                <a:schemeClr val="tx1"/>
              </a:buClr>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 Acts 2:38 – “And Peter said to them, ‘Repent and be baptized every one of you in the name of Jesus Christ for the forgiveness of your sins, and you will receive the gift of the Holy Spirit.’”</a:t>
            </a:r>
          </a:p>
          <a:p>
            <a:pPr marL="0" indent="0">
              <a:lnSpc>
                <a:spcPct val="100000"/>
              </a:lnSpc>
              <a:spcBef>
                <a:spcPts val="0"/>
              </a:spcBef>
              <a:spcAft>
                <a:spcPts val="600"/>
              </a:spcAft>
              <a:buClr>
                <a:schemeClr val="tx1"/>
              </a:buClr>
              <a:buSzPct val="100000"/>
              <a:buNone/>
            </a:pPr>
            <a:r>
              <a:rPr lang="en-US" sz="3200" b="1" dirty="0">
                <a:solidFill>
                  <a:schemeClr val="tx1"/>
                </a:solidFill>
                <a:cs typeface="Arial" panose="020B0604020202020204" pitchFamily="34" charset="0"/>
              </a:rPr>
              <a:t>Remain faithful</a:t>
            </a:r>
          </a:p>
          <a:p>
            <a:pPr lvl="1">
              <a:lnSpc>
                <a:spcPct val="100000"/>
              </a:lnSpc>
              <a:spcBef>
                <a:spcPts val="0"/>
              </a:spcBef>
              <a:spcAft>
                <a:spcPts val="60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Hebrews 3:12-14 – “… if indeed we hold our original confidence firm to the end”</a:t>
            </a:r>
            <a:endParaRPr lang="en-US" sz="3200" cap="none" dirty="0">
              <a:solidFill>
                <a:schemeClr val="tx1"/>
              </a:solidFill>
              <a:cs typeface="Arial" panose="020B0604020202020204" pitchFamily="34" charset="0"/>
            </a:endParaRPr>
          </a:p>
        </p:txBody>
      </p:sp>
      <p:sp>
        <p:nvSpPr>
          <p:cNvPr id="4" name="Title 1">
            <a:extLst>
              <a:ext uri="{FF2B5EF4-FFF2-40B4-BE49-F238E27FC236}">
                <a16:creationId xmlns:a16="http://schemas.microsoft.com/office/drawing/2014/main" id="{60219A7F-2963-EEE3-B0DD-BC7AC5FB5B91}"/>
              </a:ext>
            </a:extLst>
          </p:cNvPr>
          <p:cNvSpPr>
            <a:spLocks noGrp="1"/>
          </p:cNvSpPr>
          <p:nvPr>
            <p:ph type="title"/>
          </p:nvPr>
        </p:nvSpPr>
        <p:spPr>
          <a:xfrm>
            <a:off x="457200" y="274320"/>
            <a:ext cx="8314745" cy="707886"/>
          </a:xfrm>
        </p:spPr>
        <p:txBody>
          <a:bodyPr wrap="square">
            <a:spAutoFit/>
          </a:bodyPr>
          <a:lstStyle/>
          <a:p>
            <a:r>
              <a:rPr lang="en-US" sz="4000" b="1" cap="none" dirty="0">
                <a:solidFill>
                  <a:schemeClr val="tx1"/>
                </a:solidFill>
              </a:rPr>
              <a:t>What God Encourages You To Do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72C06-1A6E-A25B-8E76-FA08D84A9018}"/>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Preserves A God-Centered View</a:t>
            </a:r>
            <a:endParaRPr lang="en-US" sz="4000" cap="none" dirty="0"/>
          </a:p>
        </p:txBody>
      </p:sp>
      <p:sp>
        <p:nvSpPr>
          <p:cNvPr id="3" name="Content Placeholder 2">
            <a:extLst>
              <a:ext uri="{FF2B5EF4-FFF2-40B4-BE49-F238E27FC236}">
                <a16:creationId xmlns:a16="http://schemas.microsoft.com/office/drawing/2014/main" id="{BA472085-797F-A1FB-2211-CC3483D8B8B5}"/>
              </a:ext>
            </a:extLst>
          </p:cNvPr>
          <p:cNvSpPr>
            <a:spLocks noGrp="1"/>
          </p:cNvSpPr>
          <p:nvPr>
            <p:ph idx="1"/>
          </p:nvPr>
        </p:nvSpPr>
        <p:spPr>
          <a:xfrm>
            <a:off x="228600" y="1793977"/>
            <a:ext cx="8686800" cy="1745093"/>
          </a:xfrm>
        </p:spPr>
        <p:txBody>
          <a:bodyPr wrap="square">
            <a:spAutoFit/>
          </a:bodyPr>
          <a:lstStyle/>
          <a:p>
            <a:pPr marL="0" indent="0">
              <a:buSzPct val="100000"/>
              <a:buNone/>
            </a:pPr>
            <a:r>
              <a:rPr lang="en-US" sz="3200" b="1" cap="none" dirty="0">
                <a:solidFill>
                  <a:schemeClr val="tx1"/>
                </a:solidFill>
                <a:latin typeface="+mn-lt"/>
              </a:rPr>
              <a:t>The universe is centered around God</a:t>
            </a:r>
          </a:p>
          <a:p>
            <a:pPr lvl="1">
              <a:buSzPct val="100000"/>
              <a:buFont typeface="Arial" panose="020B0604020202020204" pitchFamily="34" charset="0"/>
              <a:buChar char="•"/>
            </a:pPr>
            <a:r>
              <a:rPr lang="en-US" sz="3200" cap="none" dirty="0">
                <a:solidFill>
                  <a:schemeClr val="tx1"/>
                </a:solidFill>
                <a:latin typeface="+mn-lt"/>
              </a:rPr>
              <a:t>Much like the throne scene in Revelation</a:t>
            </a:r>
            <a:endParaRPr lang="en-US" sz="3200" dirty="0">
              <a:solidFill>
                <a:schemeClr val="tx1"/>
              </a:solidFill>
            </a:endParaRPr>
          </a:p>
        </p:txBody>
      </p:sp>
      <p:sp>
        <p:nvSpPr>
          <p:cNvPr id="6" name="Oval 5">
            <a:extLst>
              <a:ext uri="{FF2B5EF4-FFF2-40B4-BE49-F238E27FC236}">
                <a16:creationId xmlns:a16="http://schemas.microsoft.com/office/drawing/2014/main" id="{4337056A-9656-748B-14FD-4E3FECD7F104}"/>
              </a:ext>
            </a:extLst>
          </p:cNvPr>
          <p:cNvSpPr/>
          <p:nvPr/>
        </p:nvSpPr>
        <p:spPr>
          <a:xfrm>
            <a:off x="3773553" y="3539070"/>
            <a:ext cx="3074911" cy="3111813"/>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TextBox 6">
            <a:extLst>
              <a:ext uri="{FF2B5EF4-FFF2-40B4-BE49-F238E27FC236}">
                <a16:creationId xmlns:a16="http://schemas.microsoft.com/office/drawing/2014/main" id="{A4285BE7-0755-7BA2-7DB0-31BEBB958216}"/>
              </a:ext>
            </a:extLst>
          </p:cNvPr>
          <p:cNvSpPr txBox="1"/>
          <p:nvPr/>
        </p:nvSpPr>
        <p:spPr>
          <a:xfrm>
            <a:off x="4004066" y="3675321"/>
            <a:ext cx="2611310" cy="2377553"/>
          </a:xfrm>
          <a:prstGeom prst="rect">
            <a:avLst/>
          </a:prstGeom>
          <a:noFill/>
        </p:spPr>
        <p:txBody>
          <a:bodyPr wrap="square" rtlCol="0">
            <a:prstTxWarp prst="textArchUp">
              <a:avLst>
                <a:gd name="adj" fmla="val 10321784"/>
              </a:avLst>
            </a:prstTxWarp>
            <a:spAutoFit/>
          </a:bodyPr>
          <a:lstStyle/>
          <a:p>
            <a:pPr algn="ctr"/>
            <a:r>
              <a:rPr lang="en-US" sz="1500" b="1" dirty="0"/>
              <a:t>Innumerable Angels </a:t>
            </a:r>
            <a:r>
              <a:rPr lang="en-US" sz="1500" dirty="0"/>
              <a:t>(5:11-12)</a:t>
            </a:r>
          </a:p>
        </p:txBody>
      </p:sp>
      <p:sp>
        <p:nvSpPr>
          <p:cNvPr id="8" name="TextBox 7">
            <a:extLst>
              <a:ext uri="{FF2B5EF4-FFF2-40B4-BE49-F238E27FC236}">
                <a16:creationId xmlns:a16="http://schemas.microsoft.com/office/drawing/2014/main" id="{02509D81-4DF8-B4B5-AA05-2E8573907C3A}"/>
              </a:ext>
            </a:extLst>
          </p:cNvPr>
          <p:cNvSpPr txBox="1"/>
          <p:nvPr/>
        </p:nvSpPr>
        <p:spPr>
          <a:xfrm>
            <a:off x="4200294" y="3955856"/>
            <a:ext cx="2244343" cy="2017749"/>
          </a:xfrm>
          <a:prstGeom prst="rect">
            <a:avLst/>
          </a:prstGeom>
          <a:noFill/>
        </p:spPr>
        <p:txBody>
          <a:bodyPr wrap="square" rtlCol="0">
            <a:prstTxWarp prst="textArchUp">
              <a:avLst>
                <a:gd name="adj" fmla="val 10321784"/>
              </a:avLst>
            </a:prstTxWarp>
            <a:spAutoFit/>
          </a:bodyPr>
          <a:lstStyle/>
          <a:p>
            <a:pPr algn="ctr"/>
            <a:r>
              <a:rPr lang="en-US" sz="1500" b="1" dirty="0"/>
              <a:t>Twenty-Four Elders </a:t>
            </a:r>
            <a:r>
              <a:rPr lang="en-US" sz="1500" dirty="0"/>
              <a:t>(4:4, 9-11)</a:t>
            </a:r>
          </a:p>
        </p:txBody>
      </p:sp>
      <p:sp>
        <p:nvSpPr>
          <p:cNvPr id="9" name="TextBox 8">
            <a:extLst>
              <a:ext uri="{FF2B5EF4-FFF2-40B4-BE49-F238E27FC236}">
                <a16:creationId xmlns:a16="http://schemas.microsoft.com/office/drawing/2014/main" id="{975D4ED8-8189-EB94-8120-9A90971AEF28}"/>
              </a:ext>
            </a:extLst>
          </p:cNvPr>
          <p:cNvSpPr txBox="1"/>
          <p:nvPr/>
        </p:nvSpPr>
        <p:spPr>
          <a:xfrm>
            <a:off x="4423400" y="4205824"/>
            <a:ext cx="1772644" cy="1613738"/>
          </a:xfrm>
          <a:prstGeom prst="rect">
            <a:avLst/>
          </a:prstGeom>
          <a:noFill/>
        </p:spPr>
        <p:txBody>
          <a:bodyPr wrap="square" rtlCol="0">
            <a:prstTxWarp prst="textArchUp">
              <a:avLst>
                <a:gd name="adj" fmla="val 10335071"/>
              </a:avLst>
            </a:prstTxWarp>
            <a:spAutoFit/>
          </a:bodyPr>
          <a:lstStyle/>
          <a:p>
            <a:pPr algn="ctr"/>
            <a:r>
              <a:rPr lang="en-US" sz="1500" b="1" dirty="0"/>
              <a:t>Four Living Creatures </a:t>
            </a:r>
            <a:r>
              <a:rPr lang="en-US" sz="1500" dirty="0"/>
              <a:t>(4:6-8)</a:t>
            </a:r>
          </a:p>
        </p:txBody>
      </p:sp>
      <p:sp>
        <p:nvSpPr>
          <p:cNvPr id="10" name="Oval 9">
            <a:extLst>
              <a:ext uri="{FF2B5EF4-FFF2-40B4-BE49-F238E27FC236}">
                <a16:creationId xmlns:a16="http://schemas.microsoft.com/office/drawing/2014/main" id="{0F68B04C-A87D-00E5-74EC-626C9F4F1B75}"/>
              </a:ext>
            </a:extLst>
          </p:cNvPr>
          <p:cNvSpPr/>
          <p:nvPr/>
        </p:nvSpPr>
        <p:spPr>
          <a:xfrm>
            <a:off x="4004069" y="3774815"/>
            <a:ext cx="2611310" cy="2642648"/>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Oval 10">
            <a:extLst>
              <a:ext uri="{FF2B5EF4-FFF2-40B4-BE49-F238E27FC236}">
                <a16:creationId xmlns:a16="http://schemas.microsoft.com/office/drawing/2014/main" id="{C27A48BC-B570-3D58-0182-F8A00D6F55E0}"/>
              </a:ext>
            </a:extLst>
          </p:cNvPr>
          <p:cNvSpPr/>
          <p:nvPr/>
        </p:nvSpPr>
        <p:spPr>
          <a:xfrm>
            <a:off x="4277067" y="4049926"/>
            <a:ext cx="2065315" cy="2090101"/>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2" name="Oval 11">
            <a:extLst>
              <a:ext uri="{FF2B5EF4-FFF2-40B4-BE49-F238E27FC236}">
                <a16:creationId xmlns:a16="http://schemas.microsoft.com/office/drawing/2014/main" id="{65C9595F-1D38-621F-515D-C09948159D0D}"/>
              </a:ext>
            </a:extLst>
          </p:cNvPr>
          <p:cNvSpPr/>
          <p:nvPr/>
        </p:nvSpPr>
        <p:spPr>
          <a:xfrm>
            <a:off x="4518576" y="4294333"/>
            <a:ext cx="1582295" cy="1601285"/>
          </a:xfrm>
          <a:prstGeom prst="ellipse">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3" name="TextBox 12">
            <a:extLst>
              <a:ext uri="{FF2B5EF4-FFF2-40B4-BE49-F238E27FC236}">
                <a16:creationId xmlns:a16="http://schemas.microsoft.com/office/drawing/2014/main" id="{D8466C52-2FDA-5FD3-CBF2-8FC9BAE387D3}"/>
              </a:ext>
            </a:extLst>
          </p:cNvPr>
          <p:cNvSpPr txBox="1"/>
          <p:nvPr/>
        </p:nvSpPr>
        <p:spPr>
          <a:xfrm>
            <a:off x="4619103" y="4356102"/>
            <a:ext cx="1356456" cy="738664"/>
          </a:xfrm>
          <a:prstGeom prst="rect">
            <a:avLst/>
          </a:prstGeom>
          <a:noFill/>
        </p:spPr>
        <p:txBody>
          <a:bodyPr wrap="square" rtlCol="0">
            <a:spAutoFit/>
          </a:bodyPr>
          <a:lstStyle/>
          <a:p>
            <a:pPr algn="ctr"/>
            <a:r>
              <a:rPr lang="en-US" sz="2100" b="1" dirty="0"/>
              <a:t>God</a:t>
            </a:r>
          </a:p>
          <a:p>
            <a:pPr algn="ctr"/>
            <a:r>
              <a:rPr lang="en-US" sz="2100" dirty="0"/>
              <a:t>(4:2-3, 5)</a:t>
            </a:r>
          </a:p>
        </p:txBody>
      </p:sp>
      <p:sp>
        <p:nvSpPr>
          <p:cNvPr id="14" name="TextBox 13">
            <a:extLst>
              <a:ext uri="{FF2B5EF4-FFF2-40B4-BE49-F238E27FC236}">
                <a16:creationId xmlns:a16="http://schemas.microsoft.com/office/drawing/2014/main" id="{0EE823D8-8ECD-E408-24C7-EACE53E05DEC}"/>
              </a:ext>
            </a:extLst>
          </p:cNvPr>
          <p:cNvSpPr txBox="1"/>
          <p:nvPr/>
        </p:nvSpPr>
        <p:spPr>
          <a:xfrm>
            <a:off x="4688996" y="4975059"/>
            <a:ext cx="1266940" cy="738664"/>
          </a:xfrm>
          <a:prstGeom prst="rect">
            <a:avLst/>
          </a:prstGeom>
          <a:noFill/>
        </p:spPr>
        <p:txBody>
          <a:bodyPr wrap="square" rtlCol="0">
            <a:spAutoFit/>
          </a:bodyPr>
          <a:lstStyle/>
          <a:p>
            <a:pPr algn="ctr"/>
            <a:r>
              <a:rPr lang="en-US" sz="2100" b="1" dirty="0"/>
              <a:t>Lamb</a:t>
            </a:r>
          </a:p>
          <a:p>
            <a:pPr algn="ctr"/>
            <a:r>
              <a:rPr lang="en-US" sz="2100" dirty="0"/>
              <a:t>(5:6-7)</a:t>
            </a:r>
          </a:p>
        </p:txBody>
      </p:sp>
      <p:sp>
        <p:nvSpPr>
          <p:cNvPr id="15" name="TextBox 14">
            <a:extLst>
              <a:ext uri="{FF2B5EF4-FFF2-40B4-BE49-F238E27FC236}">
                <a16:creationId xmlns:a16="http://schemas.microsoft.com/office/drawing/2014/main" id="{534C38D3-5774-026A-5524-CD88F09C0E09}"/>
              </a:ext>
            </a:extLst>
          </p:cNvPr>
          <p:cNvSpPr txBox="1"/>
          <p:nvPr/>
        </p:nvSpPr>
        <p:spPr>
          <a:xfrm>
            <a:off x="3664538" y="3478644"/>
            <a:ext cx="3336086" cy="2975562"/>
          </a:xfrm>
          <a:prstGeom prst="rect">
            <a:avLst/>
          </a:prstGeom>
          <a:noFill/>
        </p:spPr>
        <p:txBody>
          <a:bodyPr wrap="square" rtlCol="0">
            <a:prstTxWarp prst="textArchUp">
              <a:avLst>
                <a:gd name="adj" fmla="val 10321784"/>
              </a:avLst>
            </a:prstTxWarp>
            <a:spAutoFit/>
          </a:bodyPr>
          <a:lstStyle/>
          <a:p>
            <a:pPr algn="ctr"/>
            <a:r>
              <a:rPr lang="en-US" sz="1500" b="1" dirty="0"/>
              <a:t>Every Creature </a:t>
            </a:r>
            <a:r>
              <a:rPr lang="en-US" sz="1500" dirty="0"/>
              <a:t>(5:13-14)</a:t>
            </a:r>
          </a:p>
        </p:txBody>
      </p:sp>
    </p:spTree>
    <p:extLst>
      <p:ext uri="{BB962C8B-B14F-4D97-AF65-F5344CB8AC3E}">
        <p14:creationId xmlns:p14="http://schemas.microsoft.com/office/powerpoint/2010/main" val="357907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74378-8F2D-5823-921D-2F257FD07F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836E1A-B1E4-75C0-A865-CE6BB2C17871}"/>
              </a:ext>
            </a:extLst>
          </p:cNvPr>
          <p:cNvSpPr>
            <a:spLocks noGrp="1"/>
          </p:cNvSpPr>
          <p:nvPr>
            <p:ph type="title"/>
          </p:nvPr>
        </p:nvSpPr>
        <p:spPr>
          <a:xfrm>
            <a:off x="457200" y="274320"/>
            <a:ext cx="8016240" cy="1524000"/>
          </a:xfrm>
        </p:spPr>
        <p:txBody>
          <a:bodyPr>
            <a:normAutofit/>
          </a:bodyPr>
          <a:lstStyle/>
          <a:p>
            <a:r>
              <a:rPr lang="en-US" sz="4000" b="1" cap="none" dirty="0">
                <a:latin typeface="+mj-lt"/>
              </a:rPr>
              <a:t>The Assembly Preserves A God-Centered View</a:t>
            </a:r>
            <a:endParaRPr lang="en-US" sz="4000" cap="none" dirty="0"/>
          </a:p>
        </p:txBody>
      </p:sp>
      <p:sp>
        <p:nvSpPr>
          <p:cNvPr id="3" name="Content Placeholder 2">
            <a:extLst>
              <a:ext uri="{FF2B5EF4-FFF2-40B4-BE49-F238E27FC236}">
                <a16:creationId xmlns:a16="http://schemas.microsoft.com/office/drawing/2014/main" id="{D7C59F96-96D2-0045-727C-F588C4323964}"/>
              </a:ext>
            </a:extLst>
          </p:cNvPr>
          <p:cNvSpPr>
            <a:spLocks noGrp="1"/>
          </p:cNvSpPr>
          <p:nvPr>
            <p:ph idx="1"/>
          </p:nvPr>
        </p:nvSpPr>
        <p:spPr>
          <a:xfrm>
            <a:off x="228600" y="1798320"/>
            <a:ext cx="8686800" cy="4031873"/>
          </a:xfrm>
        </p:spPr>
        <p:txBody>
          <a:bodyPr wrap="square">
            <a:spAutoFit/>
          </a:bodyPr>
          <a:lstStyle/>
          <a:p>
            <a:pPr marL="0" indent="0">
              <a:spcBef>
                <a:spcPts val="0"/>
              </a:spcBef>
              <a:spcAft>
                <a:spcPts val="0"/>
              </a:spcAft>
              <a:buSzPct val="100000"/>
              <a:buNone/>
            </a:pPr>
            <a:r>
              <a:rPr lang="en-US" sz="3200" b="1" cap="none" dirty="0">
                <a:solidFill>
                  <a:schemeClr val="tx1"/>
                </a:solidFill>
                <a:latin typeface="+mn-lt"/>
              </a:rPr>
              <a:t>The assembly is an example of this, and keeps us properly oriented</a:t>
            </a:r>
          </a:p>
          <a:p>
            <a:pPr lvl="1">
              <a:spcBef>
                <a:spcPts val="0"/>
              </a:spcBef>
              <a:spcAft>
                <a:spcPts val="0"/>
              </a:spcAft>
              <a:buSzPct val="100000"/>
              <a:buFont typeface="Arial" panose="020B0604020202020204" pitchFamily="34" charset="0"/>
              <a:buChar char="•"/>
            </a:pPr>
            <a:r>
              <a:rPr lang="en-US" sz="3200" cap="none" dirty="0">
                <a:solidFill>
                  <a:schemeClr val="tx1"/>
                </a:solidFill>
                <a:latin typeface="+mn-lt"/>
              </a:rPr>
              <a:t>Consider the Lord’s Supper</a:t>
            </a:r>
          </a:p>
          <a:p>
            <a:pPr lvl="2">
              <a:spcBef>
                <a:spcPts val="0"/>
              </a:spcBef>
              <a:spcAft>
                <a:spcPts val="0"/>
              </a:spcAft>
              <a:buSzPct val="100000"/>
              <a:buFont typeface="Arial" panose="020B0604020202020204" pitchFamily="34" charset="0"/>
              <a:buChar char="•"/>
            </a:pPr>
            <a:r>
              <a:rPr lang="en-US" sz="3200" cap="none" dirty="0">
                <a:solidFill>
                  <a:schemeClr val="tx1"/>
                </a:solidFill>
                <a:latin typeface="+mn-lt"/>
              </a:rPr>
              <a:t>Acts 20:7 – “… gathered together”</a:t>
            </a:r>
          </a:p>
          <a:p>
            <a:pPr lvl="2">
              <a:spcBef>
                <a:spcPts val="0"/>
              </a:spcBef>
              <a:spcAft>
                <a:spcPts val="0"/>
              </a:spcAft>
              <a:buSzPct val="100000"/>
              <a:buFont typeface="Arial" panose="020B0604020202020204" pitchFamily="34" charset="0"/>
              <a:buChar char="•"/>
            </a:pPr>
            <a:r>
              <a:rPr lang="en-US" sz="3200" cap="none" dirty="0">
                <a:solidFill>
                  <a:schemeClr val="tx1"/>
                </a:solidFill>
                <a:latin typeface="+mn-lt"/>
              </a:rPr>
              <a:t>I Corinthians 10:16-17 – “… a participation in the blood … body”</a:t>
            </a:r>
          </a:p>
          <a:p>
            <a:pPr lvl="2">
              <a:spcBef>
                <a:spcPts val="0"/>
              </a:spcBef>
              <a:spcAft>
                <a:spcPts val="0"/>
              </a:spcAft>
              <a:buSzPct val="100000"/>
              <a:buFont typeface="Arial" panose="020B0604020202020204" pitchFamily="34" charset="0"/>
              <a:buChar char="•"/>
            </a:pPr>
            <a:r>
              <a:rPr lang="en-US" sz="3200" dirty="0">
                <a:solidFill>
                  <a:schemeClr val="tx1"/>
                </a:solidFill>
              </a:rPr>
              <a:t>I Corinthians </a:t>
            </a:r>
            <a:r>
              <a:rPr lang="en-US" sz="3200" cap="none" dirty="0">
                <a:solidFill>
                  <a:schemeClr val="tx1"/>
                </a:solidFill>
                <a:latin typeface="+mn-lt"/>
              </a:rPr>
              <a:t>11:26 – “you proclaim the Lord's death …”</a:t>
            </a:r>
            <a:endParaRPr lang="en-US" sz="3200" dirty="0">
              <a:solidFill>
                <a:schemeClr val="tx1"/>
              </a:solidFill>
            </a:endParaRPr>
          </a:p>
        </p:txBody>
      </p:sp>
    </p:spTree>
    <p:extLst>
      <p:ext uri="{BB962C8B-B14F-4D97-AF65-F5344CB8AC3E}">
        <p14:creationId xmlns:p14="http://schemas.microsoft.com/office/powerpoint/2010/main" val="203312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E43DDC-65B3-7E7F-21A8-47248ADD64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671E27-0705-8FBD-AC07-04C702E1DB63}"/>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Preserves A God-Centered View</a:t>
            </a:r>
            <a:endParaRPr lang="en-US" sz="4000" cap="none" dirty="0"/>
          </a:p>
        </p:txBody>
      </p:sp>
      <p:sp>
        <p:nvSpPr>
          <p:cNvPr id="3" name="Content Placeholder 2">
            <a:extLst>
              <a:ext uri="{FF2B5EF4-FFF2-40B4-BE49-F238E27FC236}">
                <a16:creationId xmlns:a16="http://schemas.microsoft.com/office/drawing/2014/main" id="{4B7E6301-F523-81DA-1A24-257629B0EFD5}"/>
              </a:ext>
            </a:extLst>
          </p:cNvPr>
          <p:cNvSpPr>
            <a:spLocks noGrp="1"/>
          </p:cNvSpPr>
          <p:nvPr>
            <p:ph idx="1"/>
          </p:nvPr>
        </p:nvSpPr>
        <p:spPr>
          <a:xfrm>
            <a:off x="228600" y="1798320"/>
            <a:ext cx="8686800" cy="4065728"/>
          </a:xfrm>
        </p:spPr>
        <p:txBody>
          <a:bodyPr wrap="square">
            <a:spAutoFit/>
          </a:bodyPr>
          <a:lstStyle/>
          <a:p>
            <a:pPr marL="0" indent="0">
              <a:buSzPct val="100000"/>
              <a:buNone/>
            </a:pPr>
            <a:r>
              <a:rPr lang="en-US" sz="3200" b="1" cap="none" dirty="0">
                <a:solidFill>
                  <a:schemeClr val="tx1"/>
                </a:solidFill>
                <a:latin typeface="+mn-lt"/>
              </a:rPr>
              <a:t>The assembly is an example of this, and keeps us properly oriented</a:t>
            </a:r>
            <a:endParaRPr lang="en-US" sz="3200" cap="none" dirty="0">
              <a:solidFill>
                <a:schemeClr val="tx1"/>
              </a:solidFill>
              <a:latin typeface="+mn-lt"/>
            </a:endParaRPr>
          </a:p>
          <a:p>
            <a:pPr lvl="1">
              <a:buSzPct val="100000"/>
              <a:buFont typeface="Arial" panose="020B0604020202020204" pitchFamily="34" charset="0"/>
              <a:buChar char="•"/>
            </a:pPr>
            <a:r>
              <a:rPr lang="en-US" sz="3200" cap="none" dirty="0">
                <a:solidFill>
                  <a:schemeClr val="tx1"/>
                </a:solidFill>
                <a:latin typeface="+mn-lt"/>
              </a:rPr>
              <a:t>Consider the singing</a:t>
            </a:r>
          </a:p>
          <a:p>
            <a:pPr lvl="2">
              <a:buSzPct val="100000"/>
              <a:buFont typeface="Arial" panose="020B0604020202020204" pitchFamily="34" charset="0"/>
              <a:buChar char="•"/>
            </a:pPr>
            <a:r>
              <a:rPr lang="en-US" sz="3200" cap="none" dirty="0">
                <a:solidFill>
                  <a:schemeClr val="tx1"/>
                </a:solidFill>
                <a:latin typeface="+mn-lt"/>
              </a:rPr>
              <a:t>Colossians 3:16 – “with thankfulness in your hearts to God”</a:t>
            </a:r>
          </a:p>
          <a:p>
            <a:pPr lvl="1">
              <a:buSzPct val="100000"/>
              <a:buFont typeface="Arial" panose="020B0604020202020204" pitchFamily="34" charset="0"/>
              <a:buChar char="•"/>
            </a:pPr>
            <a:r>
              <a:rPr lang="en-US" sz="3200" cap="none" dirty="0">
                <a:solidFill>
                  <a:schemeClr val="tx1"/>
                </a:solidFill>
                <a:latin typeface="+mn-lt"/>
              </a:rPr>
              <a:t>Same for preaching, praying, and giving.</a:t>
            </a:r>
            <a:endParaRPr lang="en-US" sz="3200" dirty="0">
              <a:solidFill>
                <a:schemeClr val="tx1"/>
              </a:solidFill>
            </a:endParaRPr>
          </a:p>
        </p:txBody>
      </p:sp>
    </p:spTree>
    <p:extLst>
      <p:ext uri="{BB962C8B-B14F-4D97-AF65-F5344CB8AC3E}">
        <p14:creationId xmlns:p14="http://schemas.microsoft.com/office/powerpoint/2010/main" val="282155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4DD7B-2F02-7629-A3DA-4F20469FEC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B6ED7F-9E4C-E340-16B8-1BA76005512A}"/>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Preserves A God-Centered View</a:t>
            </a:r>
            <a:endParaRPr lang="en-US" sz="4000" cap="none" dirty="0"/>
          </a:p>
        </p:txBody>
      </p:sp>
      <p:sp>
        <p:nvSpPr>
          <p:cNvPr id="3" name="Content Placeholder 2">
            <a:extLst>
              <a:ext uri="{FF2B5EF4-FFF2-40B4-BE49-F238E27FC236}">
                <a16:creationId xmlns:a16="http://schemas.microsoft.com/office/drawing/2014/main" id="{59709B71-7777-48C6-E565-6199D8DCB977}"/>
              </a:ext>
            </a:extLst>
          </p:cNvPr>
          <p:cNvSpPr>
            <a:spLocks noGrp="1"/>
          </p:cNvSpPr>
          <p:nvPr>
            <p:ph idx="1"/>
          </p:nvPr>
        </p:nvSpPr>
        <p:spPr>
          <a:xfrm>
            <a:off x="228600" y="1798320"/>
            <a:ext cx="8686800" cy="4967514"/>
          </a:xfrm>
        </p:spPr>
        <p:txBody>
          <a:bodyPr wrap="square">
            <a:spAutoFit/>
          </a:bodyPr>
          <a:lstStyle/>
          <a:p>
            <a:pPr marL="0" indent="0">
              <a:lnSpc>
                <a:spcPct val="90000"/>
              </a:lnSpc>
              <a:spcBef>
                <a:spcPts val="0"/>
              </a:spcBef>
              <a:spcAft>
                <a:spcPts val="0"/>
              </a:spcAft>
              <a:buSzPct val="100000"/>
              <a:buNone/>
            </a:pPr>
            <a:r>
              <a:rPr lang="en-US" sz="3200" b="1" cap="none" dirty="0">
                <a:solidFill>
                  <a:schemeClr val="tx1"/>
                </a:solidFill>
              </a:rPr>
              <a:t>The assembly is an example of this, and keeps us properly oriented</a:t>
            </a:r>
            <a:endParaRPr lang="en-US" sz="3200" cap="none" dirty="0">
              <a:solidFill>
                <a:schemeClr val="tx1"/>
              </a:solidFill>
            </a:endParaRPr>
          </a:p>
          <a:p>
            <a:pPr lvl="1">
              <a:lnSpc>
                <a:spcPct val="90000"/>
              </a:lnSpc>
              <a:spcBef>
                <a:spcPts val="0"/>
              </a:spcBef>
              <a:spcAft>
                <a:spcPts val="0"/>
              </a:spcAft>
              <a:buSzPct val="100000"/>
              <a:buFont typeface="Arial" panose="020B0604020202020204" pitchFamily="34" charset="0"/>
              <a:buChar char="•"/>
            </a:pPr>
            <a:r>
              <a:rPr lang="en-US" sz="3200" dirty="0">
                <a:solidFill>
                  <a:schemeClr val="tx1"/>
                </a:solidFill>
              </a:rPr>
              <a:t>The assembly properly shapes our perspective in a world which seeks to warp it – Psalms 73</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Disoriented – verses 1-3</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Doubt – verses 13-14</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The place of correction – verses 15-17</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A renewed perspective – verses 25-26, 28</a:t>
            </a:r>
          </a:p>
        </p:txBody>
      </p:sp>
    </p:spTree>
    <p:extLst>
      <p:ext uri="{BB962C8B-B14F-4D97-AF65-F5344CB8AC3E}">
        <p14:creationId xmlns:p14="http://schemas.microsoft.com/office/powerpoint/2010/main" val="1268030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E77FDE-453A-2923-6EC2-9E2994AC51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2DB023-7F8D-1BE5-E536-4269E79AF366}"/>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Fills The Need For Fellowship</a:t>
            </a:r>
            <a:endParaRPr lang="en-US" sz="4000" cap="none" dirty="0"/>
          </a:p>
        </p:txBody>
      </p:sp>
      <p:sp>
        <p:nvSpPr>
          <p:cNvPr id="3" name="Content Placeholder 2">
            <a:extLst>
              <a:ext uri="{FF2B5EF4-FFF2-40B4-BE49-F238E27FC236}">
                <a16:creationId xmlns:a16="http://schemas.microsoft.com/office/drawing/2014/main" id="{683E97BA-B3EE-13D6-B042-A929443547D6}"/>
              </a:ext>
            </a:extLst>
          </p:cNvPr>
          <p:cNvSpPr>
            <a:spLocks noGrp="1"/>
          </p:cNvSpPr>
          <p:nvPr>
            <p:ph idx="1"/>
          </p:nvPr>
        </p:nvSpPr>
        <p:spPr>
          <a:xfrm>
            <a:off x="184150" y="1798320"/>
            <a:ext cx="8775700" cy="4967514"/>
          </a:xfrm>
        </p:spPr>
        <p:txBody>
          <a:bodyPr wrap="square">
            <a:spAutoFit/>
          </a:bodyPr>
          <a:lstStyle/>
          <a:p>
            <a:pPr marL="0" indent="0">
              <a:lnSpc>
                <a:spcPct val="90000"/>
              </a:lnSpc>
              <a:spcBef>
                <a:spcPts val="0"/>
              </a:spcBef>
              <a:spcAft>
                <a:spcPts val="0"/>
              </a:spcAft>
              <a:buSzPct val="100000"/>
              <a:buNone/>
            </a:pPr>
            <a:r>
              <a:rPr lang="en-US" sz="3200" b="1" dirty="0">
                <a:solidFill>
                  <a:schemeClr val="tx1"/>
                </a:solidFill>
              </a:rPr>
              <a:t>Man is Created in God’s Image</a:t>
            </a:r>
          </a:p>
          <a:p>
            <a:pPr lvl="1">
              <a:lnSpc>
                <a:spcPct val="90000"/>
              </a:lnSpc>
              <a:spcBef>
                <a:spcPts val="0"/>
              </a:spcBef>
              <a:spcAft>
                <a:spcPts val="0"/>
              </a:spcAft>
              <a:buSzPct val="100000"/>
              <a:buFont typeface="Arial" panose="020B0604020202020204" pitchFamily="34" charset="0"/>
              <a:buChar char="•"/>
            </a:pPr>
            <a:r>
              <a:rPr lang="en-US" sz="3200" dirty="0">
                <a:solidFill>
                  <a:schemeClr val="tx1"/>
                </a:solidFill>
              </a:rPr>
              <a:t>Genesis 1:26 – “… in our image”</a:t>
            </a:r>
          </a:p>
          <a:p>
            <a:pPr lvl="1">
              <a:lnSpc>
                <a:spcPct val="90000"/>
              </a:lnSpc>
              <a:spcBef>
                <a:spcPts val="0"/>
              </a:spcBef>
              <a:spcAft>
                <a:spcPts val="0"/>
              </a:spcAft>
              <a:buSzPct val="100000"/>
              <a:buFont typeface="Arial" panose="020B0604020202020204" pitchFamily="34" charset="0"/>
              <a:buChar char="•"/>
            </a:pPr>
            <a:r>
              <a:rPr lang="en-US" sz="3200" dirty="0">
                <a:solidFill>
                  <a:schemeClr val="tx1"/>
                </a:solidFill>
              </a:rPr>
              <a:t>Spiritual</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Ecclesiastes 12:7 – “the spirit returns to God”</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cf. John 4:24 – “worship in spirit …”</a:t>
            </a:r>
          </a:p>
          <a:p>
            <a:pPr lvl="1">
              <a:lnSpc>
                <a:spcPct val="90000"/>
              </a:lnSpc>
              <a:spcBef>
                <a:spcPts val="0"/>
              </a:spcBef>
              <a:spcAft>
                <a:spcPts val="0"/>
              </a:spcAft>
              <a:buSzPct val="100000"/>
              <a:buFont typeface="Arial" panose="020B0604020202020204" pitchFamily="34" charset="0"/>
              <a:buChar char="•"/>
            </a:pPr>
            <a:r>
              <a:rPr lang="en-US" sz="3200" dirty="0">
                <a:solidFill>
                  <a:schemeClr val="tx1"/>
                </a:solidFill>
              </a:rPr>
              <a:t>Plural</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Genesis 1:27 – “male and female he created them”</a:t>
            </a:r>
          </a:p>
          <a:p>
            <a:pPr lvl="2">
              <a:lnSpc>
                <a:spcPct val="90000"/>
              </a:lnSpc>
              <a:spcBef>
                <a:spcPts val="0"/>
              </a:spcBef>
              <a:spcAft>
                <a:spcPts val="0"/>
              </a:spcAft>
              <a:buSzPct val="100000"/>
              <a:buFont typeface="Arial" panose="020B0604020202020204" pitchFamily="34" charset="0"/>
              <a:buChar char="•"/>
            </a:pPr>
            <a:r>
              <a:rPr lang="en-US" sz="3200" dirty="0">
                <a:solidFill>
                  <a:schemeClr val="tx1"/>
                </a:solidFill>
              </a:rPr>
              <a:t>Genesis 2:18 – “I will make him a helper”</a:t>
            </a:r>
          </a:p>
        </p:txBody>
      </p:sp>
    </p:spTree>
    <p:extLst>
      <p:ext uri="{BB962C8B-B14F-4D97-AF65-F5344CB8AC3E}">
        <p14:creationId xmlns:p14="http://schemas.microsoft.com/office/powerpoint/2010/main" val="378578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DF407-8032-A76E-9527-1CA0F8B4E1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3CEA03-D786-39CC-5CD6-FE952D2E8F37}"/>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Fills The Need For Fellowship</a:t>
            </a:r>
            <a:endParaRPr lang="en-US" sz="4000" cap="none" dirty="0"/>
          </a:p>
        </p:txBody>
      </p:sp>
      <p:sp>
        <p:nvSpPr>
          <p:cNvPr id="3" name="Content Placeholder 2">
            <a:extLst>
              <a:ext uri="{FF2B5EF4-FFF2-40B4-BE49-F238E27FC236}">
                <a16:creationId xmlns:a16="http://schemas.microsoft.com/office/drawing/2014/main" id="{D06C71ED-BE93-E79A-8EC6-83BC29E9E3C3}"/>
              </a:ext>
            </a:extLst>
          </p:cNvPr>
          <p:cNvSpPr>
            <a:spLocks noGrp="1"/>
          </p:cNvSpPr>
          <p:nvPr>
            <p:ph idx="1"/>
          </p:nvPr>
        </p:nvSpPr>
        <p:spPr>
          <a:xfrm>
            <a:off x="184150" y="1798320"/>
            <a:ext cx="8775700" cy="4819781"/>
          </a:xfrm>
        </p:spPr>
        <p:txBody>
          <a:bodyPr wrap="square">
            <a:spAutoFit/>
          </a:bodyPr>
          <a:lstStyle/>
          <a:p>
            <a:pPr marL="0" indent="0">
              <a:lnSpc>
                <a:spcPct val="80000"/>
              </a:lnSpc>
              <a:spcBef>
                <a:spcPts val="0"/>
              </a:spcBef>
              <a:spcAft>
                <a:spcPts val="0"/>
              </a:spcAft>
              <a:buSzPct val="100000"/>
              <a:buNone/>
            </a:pPr>
            <a:r>
              <a:rPr lang="en-US" sz="3200" b="1" dirty="0">
                <a:solidFill>
                  <a:schemeClr val="tx1"/>
                </a:solidFill>
              </a:rPr>
              <a:t>Man is Created in God’s Image</a:t>
            </a:r>
            <a:endParaRPr lang="en-US" sz="3200" dirty="0">
              <a:solidFill>
                <a:schemeClr val="tx1"/>
              </a:solidFill>
            </a:endParaRP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God’s nature cannot be separated from the concepts of relationship and fellowship</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Acts 17:29 – “… God's offspring”</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II Corinthians 13:14 – “… the fellowship of the Holy Spirit …”</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John 16:12-15 – “All that the Father has is mine”</a:t>
            </a:r>
          </a:p>
          <a:p>
            <a:pPr lvl="1">
              <a:lnSpc>
                <a:spcPct val="80000"/>
              </a:lnSpc>
              <a:spcBef>
                <a:spcPts val="0"/>
              </a:spcBef>
              <a:spcAft>
                <a:spcPts val="0"/>
              </a:spcAft>
              <a:buSzPct val="100000"/>
              <a:buFont typeface="Arial" panose="020B0604020202020204" pitchFamily="34" charset="0"/>
              <a:buChar char="•"/>
            </a:pPr>
            <a:r>
              <a:rPr lang="en-US" sz="3200" dirty="0">
                <a:solidFill>
                  <a:schemeClr val="tx1"/>
                </a:solidFill>
              </a:rPr>
              <a:t>Believers called to the same “oneness”</a:t>
            </a:r>
          </a:p>
          <a:p>
            <a:pPr lvl="2">
              <a:lnSpc>
                <a:spcPct val="80000"/>
              </a:lnSpc>
              <a:spcBef>
                <a:spcPts val="0"/>
              </a:spcBef>
              <a:spcAft>
                <a:spcPts val="0"/>
              </a:spcAft>
              <a:buSzPct val="100000"/>
              <a:buFont typeface="Arial" panose="020B0604020202020204" pitchFamily="34" charset="0"/>
              <a:buChar char="•"/>
            </a:pPr>
            <a:r>
              <a:rPr lang="en-US" sz="3200" dirty="0">
                <a:solidFill>
                  <a:schemeClr val="tx1"/>
                </a:solidFill>
              </a:rPr>
              <a:t>John 17:20-21 – “that they may all be one”</a:t>
            </a:r>
          </a:p>
        </p:txBody>
      </p:sp>
    </p:spTree>
    <p:extLst>
      <p:ext uri="{BB962C8B-B14F-4D97-AF65-F5344CB8AC3E}">
        <p14:creationId xmlns:p14="http://schemas.microsoft.com/office/powerpoint/2010/main" val="1481715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41F5AD-FDA1-7A54-44EA-2D554DDEF2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52DE11-BDDE-942A-3E7E-763DBF0EF85D}"/>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Fills The Need For Fellowship</a:t>
            </a:r>
            <a:endParaRPr lang="en-US" sz="4000" cap="none" dirty="0"/>
          </a:p>
        </p:txBody>
      </p:sp>
      <p:sp>
        <p:nvSpPr>
          <p:cNvPr id="3" name="Content Placeholder 2">
            <a:extLst>
              <a:ext uri="{FF2B5EF4-FFF2-40B4-BE49-F238E27FC236}">
                <a16:creationId xmlns:a16="http://schemas.microsoft.com/office/drawing/2014/main" id="{2D32D77D-E80A-0DB2-FA83-8F933A7D0F31}"/>
              </a:ext>
            </a:extLst>
          </p:cNvPr>
          <p:cNvSpPr>
            <a:spLocks noGrp="1"/>
          </p:cNvSpPr>
          <p:nvPr>
            <p:ph idx="1"/>
          </p:nvPr>
        </p:nvSpPr>
        <p:spPr>
          <a:xfrm>
            <a:off x="184150" y="1798320"/>
            <a:ext cx="8775700" cy="4031873"/>
          </a:xfrm>
        </p:spPr>
        <p:txBody>
          <a:bodyPr wrap="square">
            <a:spAutoFit/>
          </a:bodyPr>
          <a:lstStyle/>
          <a:p>
            <a:pPr marL="0" indent="0">
              <a:spcBef>
                <a:spcPts val="0"/>
              </a:spcBef>
              <a:spcAft>
                <a:spcPts val="0"/>
              </a:spcAft>
              <a:buSzPct val="100000"/>
              <a:buNone/>
            </a:pPr>
            <a:r>
              <a:rPr lang="en-US" sz="3200" b="1" dirty="0">
                <a:solidFill>
                  <a:schemeClr val="tx1"/>
                </a:solidFill>
              </a:rPr>
              <a:t>The assembly is the central place for fellowship</a:t>
            </a:r>
          </a:p>
          <a:p>
            <a:pPr lvl="1">
              <a:spcBef>
                <a:spcPts val="0"/>
              </a:spcBef>
              <a:spcAft>
                <a:spcPts val="0"/>
              </a:spcAft>
              <a:buSzPct val="100000"/>
              <a:buFont typeface="Arial" panose="020B0604020202020204" pitchFamily="34" charset="0"/>
              <a:buChar char="•"/>
            </a:pPr>
            <a:r>
              <a:rPr lang="en-US" sz="3200" dirty="0">
                <a:solidFill>
                  <a:schemeClr val="tx1"/>
                </a:solidFill>
              </a:rPr>
              <a:t>The church immediately engaged in fellowship</a:t>
            </a:r>
          </a:p>
          <a:p>
            <a:pPr lvl="2">
              <a:spcBef>
                <a:spcPts val="0"/>
              </a:spcBef>
              <a:spcAft>
                <a:spcPts val="0"/>
              </a:spcAft>
              <a:buSzPct val="100000"/>
              <a:buFont typeface="Arial" panose="020B0604020202020204" pitchFamily="34" charset="0"/>
              <a:buChar char="•"/>
            </a:pPr>
            <a:r>
              <a:rPr lang="en-US" sz="3200" dirty="0">
                <a:solidFill>
                  <a:schemeClr val="tx1"/>
                </a:solidFill>
              </a:rPr>
              <a:t>Acts 2:42 – “… they devoted themselves to … fellowship”</a:t>
            </a:r>
          </a:p>
          <a:p>
            <a:pPr lvl="1">
              <a:spcBef>
                <a:spcPts val="0"/>
              </a:spcBef>
              <a:spcAft>
                <a:spcPts val="0"/>
              </a:spcAft>
              <a:buSzPct val="100000"/>
              <a:buFont typeface="Arial" panose="020B0604020202020204" pitchFamily="34" charset="0"/>
              <a:buChar char="•"/>
            </a:pPr>
            <a:r>
              <a:rPr lang="en-US" sz="3200" dirty="0">
                <a:solidFill>
                  <a:schemeClr val="tx1"/>
                </a:solidFill>
              </a:rPr>
              <a:t>Regular assemblies</a:t>
            </a:r>
          </a:p>
          <a:p>
            <a:pPr lvl="2">
              <a:spcBef>
                <a:spcPts val="0"/>
              </a:spcBef>
              <a:spcAft>
                <a:spcPts val="0"/>
              </a:spcAft>
              <a:buSzPct val="100000"/>
              <a:buFont typeface="Arial" panose="020B0604020202020204" pitchFamily="34" charset="0"/>
              <a:buChar char="•"/>
            </a:pPr>
            <a:r>
              <a:rPr lang="en-US" sz="3200" dirty="0">
                <a:solidFill>
                  <a:schemeClr val="tx1"/>
                </a:solidFill>
              </a:rPr>
              <a:t>Acts 2:46 – “… day by day”</a:t>
            </a:r>
          </a:p>
        </p:txBody>
      </p:sp>
    </p:spTree>
    <p:extLst>
      <p:ext uri="{BB962C8B-B14F-4D97-AF65-F5344CB8AC3E}">
        <p14:creationId xmlns:p14="http://schemas.microsoft.com/office/powerpoint/2010/main" val="396140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9CD66-A02B-FF2B-45FC-F5B0D692F5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D6194B-554B-F938-E1E0-EFBBEF0BE3D1}"/>
              </a:ext>
            </a:extLst>
          </p:cNvPr>
          <p:cNvSpPr>
            <a:spLocks noGrp="1"/>
          </p:cNvSpPr>
          <p:nvPr>
            <p:ph type="title"/>
          </p:nvPr>
        </p:nvSpPr>
        <p:spPr>
          <a:xfrm>
            <a:off x="457200" y="274320"/>
            <a:ext cx="8016240" cy="1524000"/>
          </a:xfrm>
        </p:spPr>
        <p:txBody>
          <a:bodyPr>
            <a:normAutofit/>
          </a:bodyPr>
          <a:lstStyle/>
          <a:p>
            <a:r>
              <a:rPr lang="en-US" sz="4000" b="1" cap="none" dirty="0">
                <a:solidFill>
                  <a:schemeClr val="tx1"/>
                </a:solidFill>
                <a:latin typeface="+mj-lt"/>
              </a:rPr>
              <a:t>The Assembly Fills The Need For Fellowship</a:t>
            </a:r>
            <a:endParaRPr lang="en-US" sz="4000" cap="none" dirty="0"/>
          </a:p>
        </p:txBody>
      </p:sp>
      <p:sp>
        <p:nvSpPr>
          <p:cNvPr id="3" name="Content Placeholder 2">
            <a:extLst>
              <a:ext uri="{FF2B5EF4-FFF2-40B4-BE49-F238E27FC236}">
                <a16:creationId xmlns:a16="http://schemas.microsoft.com/office/drawing/2014/main" id="{3FBA3663-8FBD-873E-A388-A2896017974D}"/>
              </a:ext>
            </a:extLst>
          </p:cNvPr>
          <p:cNvSpPr>
            <a:spLocks noGrp="1"/>
          </p:cNvSpPr>
          <p:nvPr>
            <p:ph idx="1"/>
          </p:nvPr>
        </p:nvSpPr>
        <p:spPr>
          <a:xfrm>
            <a:off x="92075" y="1798320"/>
            <a:ext cx="8959850" cy="5016758"/>
          </a:xfrm>
        </p:spPr>
        <p:txBody>
          <a:bodyPr wrap="square">
            <a:spAutoFit/>
          </a:bodyPr>
          <a:lstStyle/>
          <a:p>
            <a:pPr marL="0" indent="0">
              <a:spcBef>
                <a:spcPts val="0"/>
              </a:spcBef>
              <a:spcAft>
                <a:spcPts val="0"/>
              </a:spcAft>
              <a:buSzPct val="100000"/>
              <a:buNone/>
            </a:pPr>
            <a:r>
              <a:rPr lang="en-US" sz="3200" b="1" dirty="0">
                <a:solidFill>
                  <a:schemeClr val="tx1"/>
                </a:solidFill>
              </a:rPr>
              <a:t>The assembly is the central place for fellowship</a:t>
            </a:r>
            <a:endParaRPr lang="en-US" sz="3200" dirty="0">
              <a:solidFill>
                <a:schemeClr val="tx1"/>
              </a:solidFill>
            </a:endParaRPr>
          </a:p>
          <a:p>
            <a:pPr lvl="1">
              <a:spcBef>
                <a:spcPts val="0"/>
              </a:spcBef>
              <a:spcAft>
                <a:spcPts val="0"/>
              </a:spcAft>
              <a:buSzPct val="100000"/>
              <a:buFont typeface="Arial" panose="020B0604020202020204" pitchFamily="34" charset="0"/>
              <a:buChar char="•"/>
            </a:pPr>
            <a:r>
              <a:rPr lang="en-US" sz="3200" dirty="0">
                <a:solidFill>
                  <a:schemeClr val="tx1"/>
                </a:solidFill>
              </a:rPr>
              <a:t>United</a:t>
            </a:r>
          </a:p>
          <a:p>
            <a:pPr lvl="2">
              <a:spcBef>
                <a:spcPts val="0"/>
              </a:spcBef>
              <a:spcAft>
                <a:spcPts val="0"/>
              </a:spcAft>
              <a:buSzPct val="100000"/>
              <a:buFont typeface="Arial" panose="020B0604020202020204" pitchFamily="34" charset="0"/>
              <a:buChar char="•"/>
            </a:pPr>
            <a:r>
              <a:rPr lang="en-US" sz="3200" dirty="0">
                <a:solidFill>
                  <a:schemeClr val="tx1"/>
                </a:solidFill>
              </a:rPr>
              <a:t>Acts 4:32 – “… of one heart and soul”</a:t>
            </a:r>
          </a:p>
          <a:p>
            <a:pPr lvl="1">
              <a:spcBef>
                <a:spcPts val="0"/>
              </a:spcBef>
              <a:spcAft>
                <a:spcPts val="0"/>
              </a:spcAft>
              <a:buSzPct val="100000"/>
              <a:buFont typeface="Arial" panose="020B0604020202020204" pitchFamily="34" charset="0"/>
              <a:buChar char="•"/>
            </a:pPr>
            <a:r>
              <a:rPr lang="en-US" sz="3200" dirty="0">
                <a:solidFill>
                  <a:schemeClr val="tx1"/>
                </a:solidFill>
              </a:rPr>
              <a:t>Together</a:t>
            </a:r>
          </a:p>
          <a:p>
            <a:pPr lvl="2">
              <a:spcBef>
                <a:spcPts val="0"/>
              </a:spcBef>
              <a:spcAft>
                <a:spcPts val="0"/>
              </a:spcAft>
              <a:buSzPct val="100000"/>
              <a:buFont typeface="Arial" panose="020B0604020202020204" pitchFamily="34" charset="0"/>
              <a:buChar char="•"/>
            </a:pPr>
            <a:r>
              <a:rPr lang="en-US" sz="3200" dirty="0">
                <a:solidFill>
                  <a:schemeClr val="tx1"/>
                </a:solidFill>
              </a:rPr>
              <a:t>Acts 9:28 – “in and out among them”</a:t>
            </a:r>
          </a:p>
          <a:p>
            <a:pPr lvl="1">
              <a:spcBef>
                <a:spcPts val="0"/>
              </a:spcBef>
              <a:spcAft>
                <a:spcPts val="0"/>
              </a:spcAft>
              <a:buSzPct val="100000"/>
              <a:buFont typeface="Arial" panose="020B0604020202020204" pitchFamily="34" charset="0"/>
              <a:buChar char="•"/>
            </a:pPr>
            <a:r>
              <a:rPr lang="en-US" sz="3200" dirty="0">
                <a:solidFill>
                  <a:schemeClr val="tx1"/>
                </a:solidFill>
              </a:rPr>
              <a:t>Strengthened</a:t>
            </a:r>
          </a:p>
          <a:p>
            <a:pPr lvl="2">
              <a:spcBef>
                <a:spcPts val="0"/>
              </a:spcBef>
              <a:spcAft>
                <a:spcPts val="0"/>
              </a:spcAft>
              <a:buSzPct val="100000"/>
              <a:buFont typeface="Arial" panose="020B0604020202020204" pitchFamily="34" charset="0"/>
              <a:buChar char="•"/>
            </a:pPr>
            <a:r>
              <a:rPr lang="en-US" sz="3200" dirty="0">
                <a:solidFill>
                  <a:schemeClr val="tx1"/>
                </a:solidFill>
              </a:rPr>
              <a:t>Acts 11:25-26 – “taught a great many”</a:t>
            </a:r>
          </a:p>
          <a:p>
            <a:pPr lvl="1">
              <a:spcBef>
                <a:spcPts val="0"/>
              </a:spcBef>
              <a:spcAft>
                <a:spcPts val="0"/>
              </a:spcAft>
              <a:buSzPct val="100000"/>
              <a:buFont typeface="Arial" panose="020B0604020202020204" pitchFamily="34" charset="0"/>
              <a:buChar char="•"/>
            </a:pPr>
            <a:r>
              <a:rPr lang="en-US" sz="3200" dirty="0">
                <a:solidFill>
                  <a:schemeClr val="tx1"/>
                </a:solidFill>
              </a:rPr>
              <a:t>Prayerful</a:t>
            </a:r>
          </a:p>
          <a:p>
            <a:pPr lvl="2">
              <a:spcBef>
                <a:spcPts val="0"/>
              </a:spcBef>
              <a:spcAft>
                <a:spcPts val="0"/>
              </a:spcAft>
              <a:buSzPct val="100000"/>
              <a:buFont typeface="Arial" panose="020B0604020202020204" pitchFamily="34" charset="0"/>
              <a:buChar char="•"/>
            </a:pPr>
            <a:r>
              <a:rPr lang="en-US" sz="3200" dirty="0">
                <a:solidFill>
                  <a:schemeClr val="tx1"/>
                </a:solidFill>
              </a:rPr>
              <a:t>Acts 12:5 – “prayer … by the church”</a:t>
            </a:r>
          </a:p>
        </p:txBody>
      </p:sp>
    </p:spTree>
    <p:extLst>
      <p:ext uri="{BB962C8B-B14F-4D97-AF65-F5344CB8AC3E}">
        <p14:creationId xmlns:p14="http://schemas.microsoft.com/office/powerpoint/2010/main" val="209693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Slice</Template>
  <TotalTime>803</TotalTime>
  <Words>4806</Words>
  <Application>Microsoft Office PowerPoint</Application>
  <PresentationFormat>On-screen Show (4:3)</PresentationFormat>
  <Paragraphs>274</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Arial</vt:lpstr>
      <vt:lpstr>Century Gothic</vt:lpstr>
      <vt:lpstr>Wingdings 3</vt:lpstr>
      <vt:lpstr>Slice</vt:lpstr>
      <vt:lpstr>The Blessing Of The Assembly </vt:lpstr>
      <vt:lpstr>The Assembly Preserves A God-Centered View</vt:lpstr>
      <vt:lpstr>The Assembly Preserves A God-Centered View</vt:lpstr>
      <vt:lpstr>The Assembly Preserves A God-Centered View</vt:lpstr>
      <vt:lpstr>The Assembly Preserves A God-Centered View</vt:lpstr>
      <vt:lpstr>The Assembly Fills The Need For Fellowship</vt:lpstr>
      <vt:lpstr>The Assembly Fills The Need For Fellowship</vt:lpstr>
      <vt:lpstr>The Assembly Fills The Need For Fellowship</vt:lpstr>
      <vt:lpstr>The Assembly Fills The Need For Fellowship</vt:lpstr>
      <vt:lpstr>The Assembly Fills The Need For Fellowship</vt:lpstr>
      <vt:lpstr>The Assembly Teaches Accountability</vt:lpstr>
      <vt:lpstr>The Assembly Teaches Accountability</vt:lpstr>
      <vt:lpstr>The Assembly Teaches Accountability</vt:lpstr>
      <vt:lpstr>The Assembly Encourages Faithfulness</vt:lpstr>
      <vt:lpstr>The Assembly Encourages Faithfulness</vt:lpstr>
      <vt:lpstr>What God Encourages You To Do</vt:lpstr>
      <vt:lpstr>What God Encourages You To Do</vt:lpstr>
      <vt:lpstr>What God Encourages You To Do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Blessing Of The Assembly</dc:title>
  <dc:creator>Richard Lidh; Jeremiah Cox</dc:creator>
  <cp:lastModifiedBy>Richard Lidh</cp:lastModifiedBy>
  <cp:revision>10</cp:revision>
  <cp:lastPrinted>2024-11-24T05:35:14Z</cp:lastPrinted>
  <dcterms:created xsi:type="dcterms:W3CDTF">2024-11-23T03:37:44Z</dcterms:created>
  <dcterms:modified xsi:type="dcterms:W3CDTF">2024-12-31T02:52:45Z</dcterms:modified>
</cp:coreProperties>
</file>